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handoutMasterIdLst>
    <p:handoutMasterId r:id="rId17"/>
  </p:handoutMasterIdLst>
  <p:sldIdLst>
    <p:sldId id="256" r:id="rId2"/>
    <p:sldId id="292" r:id="rId3"/>
    <p:sldId id="302" r:id="rId4"/>
    <p:sldId id="303" r:id="rId5"/>
    <p:sldId id="304" r:id="rId6"/>
    <p:sldId id="310" r:id="rId7"/>
    <p:sldId id="305" r:id="rId8"/>
    <p:sldId id="306" r:id="rId9"/>
    <p:sldId id="311" r:id="rId10"/>
    <p:sldId id="307" r:id="rId11"/>
    <p:sldId id="312" r:id="rId12"/>
    <p:sldId id="308" r:id="rId13"/>
    <p:sldId id="309" r:id="rId14"/>
    <p:sldId id="288" r:id="rId15"/>
  </p:sldIdLst>
  <p:sldSz cx="9144000" cy="6858000" type="screen4x3"/>
  <p:notesSz cx="9144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21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浅色样式 2 - 强调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56" autoAdjust="0"/>
    <p:restoredTop sz="93038" autoAdjust="0"/>
  </p:normalViewPr>
  <p:slideViewPr>
    <p:cSldViewPr>
      <p:cViewPr varScale="1">
        <p:scale>
          <a:sx n="116" d="100"/>
          <a:sy n="116" d="100"/>
        </p:scale>
        <p:origin x="468" y="114"/>
      </p:cViewPr>
      <p:guideLst>
        <p:guide orient="horz" pos="2880"/>
        <p:guide pos="2160"/>
      </p:guideLst>
    </p:cSldViewPr>
  </p:slideViewPr>
  <p:notesTextViewPr>
    <p:cViewPr>
      <p:scale>
        <a:sx n="100" d="100"/>
        <a:sy n="100" d="100"/>
      </p:scale>
      <p:origin x="0" y="0"/>
    </p:cViewPr>
  </p:notesTextViewPr>
  <p:notesViewPr>
    <p:cSldViewPr>
      <p:cViewPr varScale="1">
        <p:scale>
          <a:sx n="92" d="100"/>
          <a:sy n="92" d="100"/>
        </p:scale>
        <p:origin x="1920"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A10B3A63-3053-57E8-7160-8F997CA49351}"/>
              </a:ext>
            </a:extLst>
          </p:cNvPr>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zh-CN" altLang="en-US"/>
          </a:p>
        </p:txBody>
      </p:sp>
      <p:sp>
        <p:nvSpPr>
          <p:cNvPr id="3" name="日期占位符 2">
            <a:extLst>
              <a:ext uri="{FF2B5EF4-FFF2-40B4-BE49-F238E27FC236}">
                <a16:creationId xmlns:a16="http://schemas.microsoft.com/office/drawing/2014/main" id="{BA3C52CA-B1B6-B56F-1754-CA8F55C773D8}"/>
              </a:ext>
            </a:extLst>
          </p:cNvPr>
          <p:cNvSpPr>
            <a:spLocks noGrp="1"/>
          </p:cNvSpPr>
          <p:nvPr>
            <p:ph type="dt" sz="quarter" idx="1"/>
          </p:nvPr>
        </p:nvSpPr>
        <p:spPr>
          <a:xfrm>
            <a:off x="5180013" y="0"/>
            <a:ext cx="3962400" cy="344488"/>
          </a:xfrm>
          <a:prstGeom prst="rect">
            <a:avLst/>
          </a:prstGeom>
        </p:spPr>
        <p:txBody>
          <a:bodyPr vert="horz" lIns="91440" tIns="45720" rIns="91440" bIns="45720" rtlCol="0"/>
          <a:lstStyle>
            <a:lvl1pPr algn="r">
              <a:defRPr sz="1200"/>
            </a:lvl1pPr>
          </a:lstStyle>
          <a:p>
            <a:fld id="{9E0B296D-0A70-489A-BA8D-4E9646EBA8E8}" type="datetimeFigureOut">
              <a:rPr lang="zh-CN" altLang="en-US" smtClean="0"/>
              <a:t>2024/05/24</a:t>
            </a:fld>
            <a:endParaRPr lang="zh-CN" altLang="en-US"/>
          </a:p>
        </p:txBody>
      </p:sp>
      <p:sp>
        <p:nvSpPr>
          <p:cNvPr id="4" name="页脚占位符 3">
            <a:extLst>
              <a:ext uri="{FF2B5EF4-FFF2-40B4-BE49-F238E27FC236}">
                <a16:creationId xmlns:a16="http://schemas.microsoft.com/office/drawing/2014/main" id="{23ACFD7D-1E83-C264-38E8-01660A7BE554}"/>
              </a:ext>
            </a:extLst>
          </p:cNvPr>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a:extLst>
              <a:ext uri="{FF2B5EF4-FFF2-40B4-BE49-F238E27FC236}">
                <a16:creationId xmlns:a16="http://schemas.microsoft.com/office/drawing/2014/main" id="{B6679707-522F-BD68-D494-04F5F662D7B9}"/>
              </a:ext>
            </a:extLst>
          </p:cNvPr>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87112CAE-C7CA-4D10-8075-946B8F0F9BB9}" type="slidenum">
              <a:rPr lang="zh-CN" altLang="en-US" smtClean="0"/>
              <a:t>‹#›</a:t>
            </a:fld>
            <a:endParaRPr lang="zh-CN" altLang="en-US"/>
          </a:p>
        </p:txBody>
      </p:sp>
    </p:spTree>
    <p:extLst>
      <p:ext uri="{BB962C8B-B14F-4D97-AF65-F5344CB8AC3E}">
        <p14:creationId xmlns:p14="http://schemas.microsoft.com/office/powerpoint/2010/main" val="1725339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0C9136D9-33E8-4927-BB71-DBEBEA0A2AB6}" type="datetimeFigureOut">
              <a:rPr lang="zh-CN" altLang="en-US" smtClean="0"/>
              <a:t>2024/05/24</a:t>
            </a:fld>
            <a:endParaRPr lang="zh-CN" altLang="en-US"/>
          </a:p>
        </p:txBody>
      </p:sp>
      <p:sp>
        <p:nvSpPr>
          <p:cNvPr id="4" name="幻灯片图像占位符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51A76594-179E-4159-803E-281144A15CF9}" type="slidenum">
              <a:rPr lang="zh-CN" altLang="en-US" smtClean="0"/>
              <a:t>‹#›</a:t>
            </a:fld>
            <a:endParaRPr lang="zh-CN" altLang="en-US"/>
          </a:p>
        </p:txBody>
      </p:sp>
    </p:spTree>
    <p:extLst>
      <p:ext uri="{BB962C8B-B14F-4D97-AF65-F5344CB8AC3E}">
        <p14:creationId xmlns:p14="http://schemas.microsoft.com/office/powerpoint/2010/main" val="2763493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600" b="1" i="0">
                <a:solidFill>
                  <a:schemeClr val="bg1"/>
                </a:solidFill>
                <a:latin typeface="黑体"/>
                <a:cs typeface="黑体"/>
              </a:defRPr>
            </a:lvl1pPr>
          </a:lstStyle>
          <a:p>
            <a:pPr marL="12700">
              <a:lnSpc>
                <a:spcPts val="1805"/>
              </a:lnSpc>
            </a:pPr>
            <a:endParaRPr spc="-10"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5/24/2024</a:t>
            </a:fld>
            <a:endParaRPr lang="en-US"/>
          </a:p>
        </p:txBody>
      </p:sp>
      <p:sp>
        <p:nvSpPr>
          <p:cNvPr id="6" name="Holder 6"/>
          <p:cNvSpPr>
            <a:spLocks noGrp="1"/>
          </p:cNvSpPr>
          <p:nvPr>
            <p:ph type="sldNum" sz="quarter" idx="7"/>
          </p:nvPr>
        </p:nvSpPr>
        <p:spPr/>
        <p:txBody>
          <a:bodyPr lIns="0" tIns="0" rIns="0" bIns="0"/>
          <a:lstStyle>
            <a:lvl1pPr>
              <a:defRPr sz="1600" b="1" i="0">
                <a:solidFill>
                  <a:schemeClr val="bg1"/>
                </a:solidFill>
                <a:latin typeface="Times New Roman"/>
                <a:cs typeface="Times New Roman"/>
              </a:defRPr>
            </a:lvl1pPr>
          </a:lstStyle>
          <a:p>
            <a:pPr marL="38100">
              <a:lnSpc>
                <a:spcPts val="1855"/>
              </a:lnSpc>
            </a:pPr>
            <a:fld id="{81D60167-4931-47E6-BA6A-407CBD079E47}" type="slidenum">
              <a:rPr spc="-25" dirty="0"/>
              <a:t>‹#›</a:t>
            </a:fld>
            <a:endParaRPr spc="-2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000" b="1" i="1">
                <a:solidFill>
                  <a:srgbClr val="1F487C"/>
                </a:solidFill>
                <a:latin typeface="微软雅黑"/>
                <a:cs typeface="微软雅黑"/>
              </a:defRPr>
            </a:lvl1pPr>
          </a:lstStyle>
          <a:p>
            <a:endParaRPr/>
          </a:p>
        </p:txBody>
      </p:sp>
      <p:sp>
        <p:nvSpPr>
          <p:cNvPr id="3" name="Holder 3"/>
          <p:cNvSpPr>
            <a:spLocks noGrp="1"/>
          </p:cNvSpPr>
          <p:nvPr>
            <p:ph type="body" idx="1"/>
          </p:nvPr>
        </p:nvSpPr>
        <p:spPr/>
        <p:txBody>
          <a:bodyPr lIns="0" tIns="0" rIns="0" bIns="0"/>
          <a:lstStyle>
            <a:lvl1pPr>
              <a:defRPr sz="2000" b="1" i="1">
                <a:solidFill>
                  <a:srgbClr val="1F487C"/>
                </a:solidFill>
                <a:latin typeface="微软雅黑"/>
                <a:cs typeface="微软雅黑"/>
              </a:defRPr>
            </a:lvl1pPr>
          </a:lstStyle>
          <a:p>
            <a:endParaRPr/>
          </a:p>
        </p:txBody>
      </p:sp>
      <p:sp>
        <p:nvSpPr>
          <p:cNvPr id="4" name="Holder 4"/>
          <p:cNvSpPr>
            <a:spLocks noGrp="1"/>
          </p:cNvSpPr>
          <p:nvPr>
            <p:ph type="ftr" sz="quarter" idx="5"/>
          </p:nvPr>
        </p:nvSpPr>
        <p:spPr/>
        <p:txBody>
          <a:bodyPr lIns="0" tIns="0" rIns="0" bIns="0"/>
          <a:lstStyle>
            <a:lvl1pPr>
              <a:defRPr sz="1600" b="1" i="0">
                <a:solidFill>
                  <a:schemeClr val="bg1"/>
                </a:solidFill>
                <a:latin typeface="黑体"/>
                <a:cs typeface="黑体"/>
              </a:defRPr>
            </a:lvl1pPr>
          </a:lstStyle>
          <a:p>
            <a:pPr marL="12700">
              <a:lnSpc>
                <a:spcPts val="1805"/>
              </a:lnSpc>
            </a:pPr>
            <a:endParaRPr spc="-10"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5/24/2024</a:t>
            </a:fld>
            <a:endParaRPr lang="en-US"/>
          </a:p>
        </p:txBody>
      </p:sp>
      <p:sp>
        <p:nvSpPr>
          <p:cNvPr id="6" name="Holder 6"/>
          <p:cNvSpPr>
            <a:spLocks noGrp="1"/>
          </p:cNvSpPr>
          <p:nvPr>
            <p:ph type="sldNum" sz="quarter" idx="7"/>
          </p:nvPr>
        </p:nvSpPr>
        <p:spPr/>
        <p:txBody>
          <a:bodyPr lIns="0" tIns="0" rIns="0" bIns="0"/>
          <a:lstStyle>
            <a:lvl1pPr>
              <a:defRPr sz="1600" b="1" i="0">
                <a:solidFill>
                  <a:schemeClr val="bg1"/>
                </a:solidFill>
                <a:latin typeface="Times New Roman"/>
                <a:cs typeface="Times New Roman"/>
              </a:defRPr>
            </a:lvl1pPr>
          </a:lstStyle>
          <a:p>
            <a:pPr marL="38100">
              <a:lnSpc>
                <a:spcPts val="1855"/>
              </a:lnSpc>
            </a:pPr>
            <a:fld id="{81D60167-4931-47E6-BA6A-407CBD079E47}" type="slidenum">
              <a:rPr spc="-25" dirty="0"/>
              <a:t>‹#›</a:t>
            </a:fld>
            <a:endParaRPr spc="-2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000" b="1" i="1">
                <a:solidFill>
                  <a:srgbClr val="1F487C"/>
                </a:solidFill>
                <a:latin typeface="微软雅黑"/>
                <a:cs typeface="微软雅黑"/>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600" b="1" i="0">
                <a:solidFill>
                  <a:schemeClr val="bg1"/>
                </a:solidFill>
                <a:latin typeface="黑体"/>
                <a:cs typeface="黑体"/>
              </a:defRPr>
            </a:lvl1pPr>
          </a:lstStyle>
          <a:p>
            <a:pPr marL="12700">
              <a:lnSpc>
                <a:spcPts val="1805"/>
              </a:lnSpc>
            </a:pPr>
            <a:endParaRPr spc="-10"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5/24/2024</a:t>
            </a:fld>
            <a:endParaRPr lang="en-US"/>
          </a:p>
        </p:txBody>
      </p:sp>
      <p:sp>
        <p:nvSpPr>
          <p:cNvPr id="7" name="Holder 7"/>
          <p:cNvSpPr>
            <a:spLocks noGrp="1"/>
          </p:cNvSpPr>
          <p:nvPr>
            <p:ph type="sldNum" sz="quarter" idx="7"/>
          </p:nvPr>
        </p:nvSpPr>
        <p:spPr/>
        <p:txBody>
          <a:bodyPr lIns="0" tIns="0" rIns="0" bIns="0"/>
          <a:lstStyle>
            <a:lvl1pPr>
              <a:defRPr sz="1600" b="1" i="0">
                <a:solidFill>
                  <a:schemeClr val="bg1"/>
                </a:solidFill>
                <a:latin typeface="Times New Roman"/>
                <a:cs typeface="Times New Roman"/>
              </a:defRPr>
            </a:lvl1pPr>
          </a:lstStyle>
          <a:p>
            <a:pPr marL="38100">
              <a:lnSpc>
                <a:spcPts val="1855"/>
              </a:lnSpc>
            </a:pPr>
            <a:fld id="{81D60167-4931-47E6-BA6A-407CBD079E47}" type="slidenum">
              <a:rPr spc="-25" dirty="0"/>
              <a:t>‹#›</a:t>
            </a:fld>
            <a:endParaRPr spc="-2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000" b="1" i="1">
                <a:solidFill>
                  <a:srgbClr val="1F487C"/>
                </a:solidFill>
                <a:latin typeface="微软雅黑"/>
                <a:cs typeface="微软雅黑"/>
              </a:defRPr>
            </a:lvl1pPr>
          </a:lstStyle>
          <a:p>
            <a:endParaRPr/>
          </a:p>
        </p:txBody>
      </p:sp>
      <p:sp>
        <p:nvSpPr>
          <p:cNvPr id="3" name="Holder 3"/>
          <p:cNvSpPr>
            <a:spLocks noGrp="1"/>
          </p:cNvSpPr>
          <p:nvPr>
            <p:ph type="ftr" sz="quarter" idx="5"/>
          </p:nvPr>
        </p:nvSpPr>
        <p:spPr/>
        <p:txBody>
          <a:bodyPr lIns="0" tIns="0" rIns="0" bIns="0"/>
          <a:lstStyle>
            <a:lvl1pPr>
              <a:defRPr sz="1600" b="1" i="0">
                <a:solidFill>
                  <a:schemeClr val="bg1"/>
                </a:solidFill>
                <a:latin typeface="黑体"/>
                <a:cs typeface="黑体"/>
              </a:defRPr>
            </a:lvl1pPr>
          </a:lstStyle>
          <a:p>
            <a:pPr marL="12700">
              <a:lnSpc>
                <a:spcPts val="1805"/>
              </a:lnSpc>
            </a:pPr>
            <a:endParaRPr spc="-10"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5/24/2024</a:t>
            </a:fld>
            <a:endParaRPr lang="en-US"/>
          </a:p>
        </p:txBody>
      </p:sp>
      <p:sp>
        <p:nvSpPr>
          <p:cNvPr id="5" name="Holder 5"/>
          <p:cNvSpPr>
            <a:spLocks noGrp="1"/>
          </p:cNvSpPr>
          <p:nvPr>
            <p:ph type="sldNum" sz="quarter" idx="7"/>
          </p:nvPr>
        </p:nvSpPr>
        <p:spPr/>
        <p:txBody>
          <a:bodyPr lIns="0" tIns="0" rIns="0" bIns="0"/>
          <a:lstStyle>
            <a:lvl1pPr>
              <a:defRPr sz="1600" b="1" i="0">
                <a:solidFill>
                  <a:schemeClr val="bg1"/>
                </a:solidFill>
                <a:latin typeface="Times New Roman"/>
                <a:cs typeface="Times New Roman"/>
              </a:defRPr>
            </a:lvl1pPr>
          </a:lstStyle>
          <a:p>
            <a:pPr marL="38100">
              <a:lnSpc>
                <a:spcPts val="1855"/>
              </a:lnSpc>
            </a:pPr>
            <a:fld id="{81D60167-4931-47E6-BA6A-407CBD079E47}" type="slidenum">
              <a:rPr spc="-25" dirty="0"/>
              <a:t>‹#›</a:t>
            </a:fld>
            <a:endParaRPr spc="-2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600" b="1" i="0">
                <a:solidFill>
                  <a:schemeClr val="bg1"/>
                </a:solidFill>
                <a:latin typeface="黑体"/>
                <a:cs typeface="黑体"/>
              </a:defRPr>
            </a:lvl1pPr>
          </a:lstStyle>
          <a:p>
            <a:pPr marL="12700">
              <a:lnSpc>
                <a:spcPts val="1805"/>
              </a:lnSpc>
            </a:pPr>
            <a:endParaRPr spc="-10"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5/24/2024</a:t>
            </a:fld>
            <a:endParaRPr lang="en-US"/>
          </a:p>
        </p:txBody>
      </p:sp>
      <p:sp>
        <p:nvSpPr>
          <p:cNvPr id="4" name="Holder 4"/>
          <p:cNvSpPr>
            <a:spLocks noGrp="1"/>
          </p:cNvSpPr>
          <p:nvPr>
            <p:ph type="sldNum" sz="quarter" idx="7"/>
          </p:nvPr>
        </p:nvSpPr>
        <p:spPr/>
        <p:txBody>
          <a:bodyPr lIns="0" tIns="0" rIns="0" bIns="0"/>
          <a:lstStyle>
            <a:lvl1pPr>
              <a:defRPr sz="1600" b="1" i="0">
                <a:solidFill>
                  <a:schemeClr val="bg1"/>
                </a:solidFill>
                <a:latin typeface="Times New Roman"/>
                <a:cs typeface="Times New Roman"/>
              </a:defRPr>
            </a:lvl1pPr>
          </a:lstStyle>
          <a:p>
            <a:pPr marL="38100">
              <a:lnSpc>
                <a:spcPts val="1855"/>
              </a:lnSpc>
            </a:pPr>
            <a:fld id="{81D60167-4931-47E6-BA6A-407CBD079E47}" type="slidenum">
              <a:rPr spc="-25" dirty="0"/>
              <a:t>‹#›</a:t>
            </a:fld>
            <a:endParaRPr spc="-2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6513576"/>
            <a:ext cx="9144000" cy="344805"/>
          </a:xfrm>
          <a:custGeom>
            <a:avLst/>
            <a:gdLst/>
            <a:ahLst/>
            <a:cxnLst/>
            <a:rect l="l" t="t" r="r" b="b"/>
            <a:pathLst>
              <a:path w="9144000" h="344804">
                <a:moveTo>
                  <a:pt x="9144000" y="0"/>
                </a:moveTo>
                <a:lnTo>
                  <a:pt x="0" y="0"/>
                </a:lnTo>
                <a:lnTo>
                  <a:pt x="0" y="344420"/>
                </a:lnTo>
                <a:lnTo>
                  <a:pt x="9144000" y="344420"/>
                </a:lnTo>
                <a:lnTo>
                  <a:pt x="9144000" y="0"/>
                </a:lnTo>
                <a:close/>
              </a:path>
            </a:pathLst>
          </a:custGeom>
          <a:solidFill>
            <a:schemeClr val="accent3">
              <a:lumMod val="75000"/>
            </a:schemeClr>
          </a:solidFill>
        </p:spPr>
        <p:txBody>
          <a:bodyPr wrap="square" lIns="0" tIns="0" rIns="0" bIns="0" rtlCol="0"/>
          <a:lstStyle/>
          <a:p>
            <a:endParaRPr/>
          </a:p>
        </p:txBody>
      </p:sp>
      <p:sp>
        <p:nvSpPr>
          <p:cNvPr id="17" name="bg object 17"/>
          <p:cNvSpPr/>
          <p:nvPr/>
        </p:nvSpPr>
        <p:spPr>
          <a:xfrm>
            <a:off x="0" y="820673"/>
            <a:ext cx="9133840" cy="38100"/>
          </a:xfrm>
          <a:custGeom>
            <a:avLst/>
            <a:gdLst/>
            <a:ahLst/>
            <a:cxnLst/>
            <a:rect l="l" t="t" r="r" b="b"/>
            <a:pathLst>
              <a:path w="9133840" h="38100">
                <a:moveTo>
                  <a:pt x="9133332" y="0"/>
                </a:moveTo>
                <a:lnTo>
                  <a:pt x="0" y="0"/>
                </a:lnTo>
                <a:lnTo>
                  <a:pt x="0" y="38100"/>
                </a:lnTo>
                <a:lnTo>
                  <a:pt x="9133332" y="38100"/>
                </a:lnTo>
                <a:lnTo>
                  <a:pt x="9133332" y="0"/>
                </a:lnTo>
                <a:close/>
              </a:path>
            </a:pathLst>
          </a:custGeom>
          <a:solidFill>
            <a:schemeClr val="accent3">
              <a:lumMod val="75000"/>
            </a:schemeClr>
          </a:solidFill>
        </p:spPr>
        <p:txBody>
          <a:bodyPr wrap="square" lIns="0" tIns="0" rIns="0" bIns="0" rtlCol="0"/>
          <a:lstStyle/>
          <a:p>
            <a:endParaRPr/>
          </a:p>
        </p:txBody>
      </p:sp>
      <p:sp>
        <p:nvSpPr>
          <p:cNvPr id="18" name="bg object 18"/>
          <p:cNvSpPr/>
          <p:nvPr/>
        </p:nvSpPr>
        <p:spPr>
          <a:xfrm>
            <a:off x="0" y="838199"/>
            <a:ext cx="3709670" cy="143510"/>
          </a:xfrm>
          <a:custGeom>
            <a:avLst/>
            <a:gdLst/>
            <a:ahLst/>
            <a:cxnLst/>
            <a:rect l="l" t="t" r="r" b="b"/>
            <a:pathLst>
              <a:path w="3709670" h="143509">
                <a:moveTo>
                  <a:pt x="3709416" y="0"/>
                </a:moveTo>
                <a:lnTo>
                  <a:pt x="0" y="0"/>
                </a:lnTo>
                <a:lnTo>
                  <a:pt x="0" y="143255"/>
                </a:lnTo>
                <a:lnTo>
                  <a:pt x="3709416" y="143255"/>
                </a:lnTo>
                <a:lnTo>
                  <a:pt x="3709416" y="0"/>
                </a:lnTo>
                <a:close/>
              </a:path>
            </a:pathLst>
          </a:custGeom>
          <a:solidFill>
            <a:schemeClr val="accent3">
              <a:lumMod val="75000"/>
            </a:schemeClr>
          </a:solidFill>
        </p:spPr>
        <p:txBody>
          <a:bodyPr wrap="square" lIns="0" tIns="0" rIns="0" bIns="0" rtlCol="0"/>
          <a:lstStyle/>
          <a:p>
            <a:endParaRPr/>
          </a:p>
        </p:txBody>
      </p:sp>
      <p:pic>
        <p:nvPicPr>
          <p:cNvPr id="19" name="bg object 19"/>
          <p:cNvPicPr/>
          <p:nvPr/>
        </p:nvPicPr>
        <p:blipFill>
          <a:blip r:embed="rId7" cstate="print"/>
          <a:stretch>
            <a:fillRect/>
          </a:stretch>
        </p:blipFill>
        <p:spPr>
          <a:xfrm>
            <a:off x="8339328" y="42671"/>
            <a:ext cx="746599" cy="740663"/>
          </a:xfrm>
          <a:prstGeom prst="rect">
            <a:avLst/>
          </a:prstGeom>
        </p:spPr>
      </p:pic>
      <p:sp>
        <p:nvSpPr>
          <p:cNvPr id="2" name="Holder 2"/>
          <p:cNvSpPr>
            <a:spLocks noGrp="1"/>
          </p:cNvSpPr>
          <p:nvPr>
            <p:ph type="title"/>
          </p:nvPr>
        </p:nvSpPr>
        <p:spPr>
          <a:xfrm>
            <a:off x="1445006" y="1795348"/>
            <a:ext cx="6253987" cy="940435"/>
          </a:xfrm>
          <a:prstGeom prst="rect">
            <a:avLst/>
          </a:prstGeom>
        </p:spPr>
        <p:txBody>
          <a:bodyPr wrap="square" lIns="0" tIns="0" rIns="0" bIns="0">
            <a:spAutoFit/>
          </a:bodyPr>
          <a:lstStyle>
            <a:lvl1pPr>
              <a:defRPr sz="6000" b="1" i="1">
                <a:solidFill>
                  <a:srgbClr val="1F487C"/>
                </a:solidFill>
                <a:latin typeface="微软雅黑"/>
                <a:cs typeface="微软雅黑"/>
              </a:defRPr>
            </a:lvl1pPr>
          </a:lstStyle>
          <a:p>
            <a:endParaRPr/>
          </a:p>
        </p:txBody>
      </p:sp>
      <p:sp>
        <p:nvSpPr>
          <p:cNvPr id="3" name="Holder 3"/>
          <p:cNvSpPr>
            <a:spLocks noGrp="1"/>
          </p:cNvSpPr>
          <p:nvPr>
            <p:ph type="body" idx="1"/>
          </p:nvPr>
        </p:nvSpPr>
        <p:spPr>
          <a:xfrm>
            <a:off x="315874" y="1273251"/>
            <a:ext cx="8415655" cy="4367530"/>
          </a:xfrm>
          <a:prstGeom prst="rect">
            <a:avLst/>
          </a:prstGeom>
        </p:spPr>
        <p:txBody>
          <a:bodyPr wrap="square" lIns="0" tIns="0" rIns="0" bIns="0">
            <a:spAutoFit/>
          </a:bodyPr>
          <a:lstStyle>
            <a:lvl1pPr>
              <a:defRPr sz="2000" b="1" i="1">
                <a:solidFill>
                  <a:srgbClr val="1F487C"/>
                </a:solidFill>
                <a:latin typeface="微软雅黑"/>
                <a:cs typeface="微软雅黑"/>
              </a:defRPr>
            </a:lvl1pPr>
          </a:lstStyle>
          <a:p>
            <a:endParaRPr dirty="0"/>
          </a:p>
        </p:txBody>
      </p:sp>
      <p:sp>
        <p:nvSpPr>
          <p:cNvPr id="4" name="Holder 4"/>
          <p:cNvSpPr>
            <a:spLocks noGrp="1"/>
          </p:cNvSpPr>
          <p:nvPr>
            <p:ph type="ftr" sz="quarter" idx="5"/>
          </p:nvPr>
        </p:nvSpPr>
        <p:spPr>
          <a:xfrm>
            <a:off x="42163" y="6583586"/>
            <a:ext cx="3410585" cy="230504"/>
          </a:xfrm>
          <a:prstGeom prst="rect">
            <a:avLst/>
          </a:prstGeom>
        </p:spPr>
        <p:txBody>
          <a:bodyPr wrap="square" lIns="0" tIns="0" rIns="0" bIns="0">
            <a:spAutoFit/>
          </a:bodyPr>
          <a:lstStyle>
            <a:lvl1pPr>
              <a:defRPr sz="1600" b="1" i="0">
                <a:solidFill>
                  <a:schemeClr val="bg1"/>
                </a:solidFill>
                <a:latin typeface="黑体"/>
                <a:cs typeface="黑体"/>
              </a:defRPr>
            </a:lvl1pPr>
          </a:lstStyle>
          <a:p>
            <a:pPr marL="12700">
              <a:lnSpc>
                <a:spcPts val="1805"/>
              </a:lnSpc>
            </a:pPr>
            <a:endParaRPr spc="-10" dirty="0"/>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smtClean="0"/>
              <a:t>5/24/2024</a:t>
            </a:fld>
            <a:endParaRPr lang="en-US"/>
          </a:p>
        </p:txBody>
      </p:sp>
      <p:sp>
        <p:nvSpPr>
          <p:cNvPr id="6" name="Holder 6"/>
          <p:cNvSpPr>
            <a:spLocks noGrp="1"/>
          </p:cNvSpPr>
          <p:nvPr>
            <p:ph type="sldNum" sz="quarter" idx="7"/>
          </p:nvPr>
        </p:nvSpPr>
        <p:spPr>
          <a:xfrm>
            <a:off x="8459723" y="6564598"/>
            <a:ext cx="296545" cy="252095"/>
          </a:xfrm>
          <a:prstGeom prst="rect">
            <a:avLst/>
          </a:prstGeom>
        </p:spPr>
        <p:txBody>
          <a:bodyPr wrap="square" lIns="0" tIns="0" rIns="0" bIns="0">
            <a:spAutoFit/>
          </a:bodyPr>
          <a:lstStyle>
            <a:lvl1pPr>
              <a:defRPr sz="1600" b="1" i="0">
                <a:solidFill>
                  <a:schemeClr val="bg1"/>
                </a:solidFill>
                <a:latin typeface="Times New Roman"/>
                <a:cs typeface="Times New Roman"/>
              </a:defRPr>
            </a:lvl1pPr>
          </a:lstStyle>
          <a:p>
            <a:pPr marL="38100">
              <a:lnSpc>
                <a:spcPts val="1855"/>
              </a:lnSpc>
            </a:pPr>
            <a:fld id="{81D60167-4931-47E6-BA6A-407CBD079E47}" type="slidenum">
              <a:rPr spc="-25" dirty="0"/>
              <a:t>‹#›</a:t>
            </a:fld>
            <a:endParaRPr spc="-2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643120" y="1522261"/>
            <a:ext cx="7857490" cy="117475"/>
            <a:chOff x="643120" y="1522261"/>
            <a:chExt cx="7857490" cy="117475"/>
          </a:xfrm>
        </p:grpSpPr>
        <p:pic>
          <p:nvPicPr>
            <p:cNvPr id="3" name="object 3"/>
            <p:cNvPicPr/>
            <p:nvPr/>
          </p:nvPicPr>
          <p:blipFill>
            <a:blip r:embed="rId2" cstate="print"/>
            <a:stretch>
              <a:fillRect/>
            </a:stretch>
          </p:blipFill>
          <p:spPr>
            <a:xfrm>
              <a:off x="643120" y="1522261"/>
              <a:ext cx="7856999" cy="117014"/>
            </a:xfrm>
            <a:prstGeom prst="rect">
              <a:avLst/>
            </a:prstGeom>
          </p:spPr>
        </p:pic>
        <p:sp>
          <p:nvSpPr>
            <p:cNvPr id="4" name="object 4"/>
            <p:cNvSpPr/>
            <p:nvPr/>
          </p:nvSpPr>
          <p:spPr>
            <a:xfrm>
              <a:off x="682752" y="1557528"/>
              <a:ext cx="7776845" cy="0"/>
            </a:xfrm>
            <a:custGeom>
              <a:avLst/>
              <a:gdLst/>
              <a:ahLst/>
              <a:cxnLst/>
              <a:rect l="l" t="t" r="r" b="b"/>
              <a:pathLst>
                <a:path w="7776845">
                  <a:moveTo>
                    <a:pt x="0" y="0"/>
                  </a:moveTo>
                  <a:lnTo>
                    <a:pt x="7776845" y="0"/>
                  </a:lnTo>
                </a:path>
              </a:pathLst>
            </a:custGeom>
            <a:ln w="12700">
              <a:solidFill>
                <a:srgbClr val="BEBEBE"/>
              </a:solidFill>
            </a:ln>
          </p:spPr>
          <p:txBody>
            <a:bodyPr wrap="square" lIns="0" tIns="0" rIns="0" bIns="0" rtlCol="0"/>
            <a:lstStyle/>
            <a:p>
              <a:endParaRPr/>
            </a:p>
          </p:txBody>
        </p:sp>
      </p:grpSp>
      <p:grpSp>
        <p:nvGrpSpPr>
          <p:cNvPr id="5" name="object 5"/>
          <p:cNvGrpSpPr/>
          <p:nvPr/>
        </p:nvGrpSpPr>
        <p:grpSpPr>
          <a:xfrm>
            <a:off x="643120" y="4042957"/>
            <a:ext cx="7857490" cy="117475"/>
            <a:chOff x="643120" y="4042957"/>
            <a:chExt cx="7857490" cy="117475"/>
          </a:xfrm>
        </p:grpSpPr>
        <p:pic>
          <p:nvPicPr>
            <p:cNvPr id="6" name="object 6"/>
            <p:cNvPicPr/>
            <p:nvPr/>
          </p:nvPicPr>
          <p:blipFill>
            <a:blip r:embed="rId2" cstate="print"/>
            <a:stretch>
              <a:fillRect/>
            </a:stretch>
          </p:blipFill>
          <p:spPr>
            <a:xfrm>
              <a:off x="643120" y="4042957"/>
              <a:ext cx="7856999" cy="117014"/>
            </a:xfrm>
            <a:prstGeom prst="rect">
              <a:avLst/>
            </a:prstGeom>
          </p:spPr>
        </p:pic>
        <p:sp>
          <p:nvSpPr>
            <p:cNvPr id="7" name="object 7"/>
            <p:cNvSpPr/>
            <p:nvPr/>
          </p:nvSpPr>
          <p:spPr>
            <a:xfrm>
              <a:off x="682752" y="4078224"/>
              <a:ext cx="7776845" cy="0"/>
            </a:xfrm>
            <a:custGeom>
              <a:avLst/>
              <a:gdLst/>
              <a:ahLst/>
              <a:cxnLst/>
              <a:rect l="l" t="t" r="r" b="b"/>
              <a:pathLst>
                <a:path w="7776845">
                  <a:moveTo>
                    <a:pt x="0" y="0"/>
                  </a:moveTo>
                  <a:lnTo>
                    <a:pt x="7776845" y="0"/>
                  </a:lnTo>
                </a:path>
              </a:pathLst>
            </a:custGeom>
            <a:ln w="12700">
              <a:solidFill>
                <a:srgbClr val="BEBEBE"/>
              </a:solidFill>
            </a:ln>
          </p:spPr>
          <p:txBody>
            <a:bodyPr wrap="square" lIns="0" tIns="0" rIns="0" bIns="0" rtlCol="0"/>
            <a:lstStyle/>
            <a:p>
              <a:endParaRPr/>
            </a:p>
          </p:txBody>
        </p:sp>
      </p:grpSp>
      <p:sp>
        <p:nvSpPr>
          <p:cNvPr id="8" name="object 8"/>
          <p:cNvSpPr/>
          <p:nvPr/>
        </p:nvSpPr>
        <p:spPr>
          <a:xfrm>
            <a:off x="0" y="6513576"/>
            <a:ext cx="9144000" cy="344805"/>
          </a:xfrm>
          <a:custGeom>
            <a:avLst/>
            <a:gdLst/>
            <a:ahLst/>
            <a:cxnLst/>
            <a:rect l="l" t="t" r="r" b="b"/>
            <a:pathLst>
              <a:path w="9144000" h="344804">
                <a:moveTo>
                  <a:pt x="9144000" y="0"/>
                </a:moveTo>
                <a:lnTo>
                  <a:pt x="0" y="0"/>
                </a:lnTo>
                <a:lnTo>
                  <a:pt x="0" y="344420"/>
                </a:lnTo>
                <a:lnTo>
                  <a:pt x="9144000" y="344420"/>
                </a:lnTo>
                <a:lnTo>
                  <a:pt x="9144000" y="0"/>
                </a:lnTo>
                <a:close/>
              </a:path>
            </a:pathLst>
          </a:custGeom>
          <a:solidFill>
            <a:schemeClr val="accent3">
              <a:lumMod val="75000"/>
            </a:schemeClr>
          </a:solidFill>
        </p:spPr>
        <p:txBody>
          <a:bodyPr wrap="square" lIns="0" tIns="0" rIns="0" bIns="0" rtlCol="0"/>
          <a:lstStyle/>
          <a:p>
            <a:endParaRPr/>
          </a:p>
        </p:txBody>
      </p:sp>
      <p:sp>
        <p:nvSpPr>
          <p:cNvPr id="9" name="object 9"/>
          <p:cNvSpPr txBox="1"/>
          <p:nvPr/>
        </p:nvSpPr>
        <p:spPr>
          <a:xfrm>
            <a:off x="152400" y="545016"/>
            <a:ext cx="8153400" cy="566822"/>
          </a:xfrm>
          <a:prstGeom prst="rect">
            <a:avLst/>
          </a:prstGeom>
        </p:spPr>
        <p:txBody>
          <a:bodyPr vert="horz" wrap="square" lIns="0" tIns="195580" rIns="0" bIns="0" rtlCol="0">
            <a:spAutoFit/>
          </a:bodyPr>
          <a:lstStyle/>
          <a:p>
            <a:pPr marL="201295" algn="ctr">
              <a:lnSpc>
                <a:spcPct val="100000"/>
              </a:lnSpc>
              <a:spcBef>
                <a:spcPts val="1540"/>
              </a:spcBef>
            </a:pPr>
            <a:r>
              <a:rPr lang="en-US" altLang="zh-CN" sz="2400" b="1" spc="-5" dirty="0">
                <a:solidFill>
                  <a:schemeClr val="accent3">
                    <a:lumMod val="50000"/>
                  </a:schemeClr>
                </a:solidFill>
                <a:latin typeface="微软雅黑"/>
                <a:cs typeface="微软雅黑"/>
              </a:rPr>
              <a:t>Sun </a:t>
            </a:r>
            <a:r>
              <a:rPr lang="en-US" altLang="zh-CN" sz="2400" b="1" spc="-5" dirty="0" err="1">
                <a:solidFill>
                  <a:schemeClr val="accent3">
                    <a:lumMod val="50000"/>
                  </a:schemeClr>
                </a:solidFill>
                <a:latin typeface="微软雅黑"/>
                <a:cs typeface="微软雅黑"/>
              </a:rPr>
              <a:t>Yat-sen</a:t>
            </a:r>
            <a:r>
              <a:rPr lang="en-US" altLang="zh-CN" sz="2400" b="1" spc="-5" dirty="0">
                <a:solidFill>
                  <a:schemeClr val="accent3">
                    <a:lumMod val="50000"/>
                  </a:schemeClr>
                </a:solidFill>
                <a:latin typeface="微软雅黑"/>
                <a:cs typeface="微软雅黑"/>
              </a:rPr>
              <a:t> University</a:t>
            </a:r>
            <a:endParaRPr sz="2400" dirty="0">
              <a:solidFill>
                <a:schemeClr val="accent3">
                  <a:lumMod val="50000"/>
                </a:schemeClr>
              </a:solidFill>
              <a:latin typeface="微软雅黑"/>
              <a:cs typeface="微软雅黑"/>
            </a:endParaRPr>
          </a:p>
        </p:txBody>
      </p:sp>
      <p:pic>
        <p:nvPicPr>
          <p:cNvPr id="10" name="object 10"/>
          <p:cNvPicPr/>
          <p:nvPr/>
        </p:nvPicPr>
        <p:blipFill>
          <a:blip r:embed="rId3" cstate="print"/>
          <a:stretch>
            <a:fillRect/>
          </a:stretch>
        </p:blipFill>
        <p:spPr>
          <a:xfrm>
            <a:off x="8001000" y="100584"/>
            <a:ext cx="1039822" cy="936754"/>
          </a:xfrm>
          <a:prstGeom prst="rect">
            <a:avLst/>
          </a:prstGeom>
        </p:spPr>
      </p:pic>
      <p:sp>
        <p:nvSpPr>
          <p:cNvPr id="11" name="object 11"/>
          <p:cNvSpPr txBox="1">
            <a:spLocks noGrp="1"/>
          </p:cNvSpPr>
          <p:nvPr>
            <p:ph type="title"/>
          </p:nvPr>
        </p:nvSpPr>
        <p:spPr>
          <a:xfrm>
            <a:off x="548640" y="2173404"/>
            <a:ext cx="8041640" cy="1243930"/>
          </a:xfrm>
          <a:prstGeom prst="rect">
            <a:avLst/>
          </a:prstGeom>
        </p:spPr>
        <p:txBody>
          <a:bodyPr vert="horz" wrap="square" lIns="0" tIns="12700" rIns="0" bIns="0" rtlCol="0">
            <a:spAutoFit/>
          </a:bodyPr>
          <a:lstStyle/>
          <a:p>
            <a:pPr marL="12700" algn="dist">
              <a:lnSpc>
                <a:spcPct val="100000"/>
              </a:lnSpc>
              <a:spcBef>
                <a:spcPts val="100"/>
              </a:spcBef>
            </a:pPr>
            <a:r>
              <a:rPr lang="en-US" altLang="zh-CN" sz="4000" i="0" spc="100" dirty="0">
                <a:solidFill>
                  <a:schemeClr val="accent3">
                    <a:lumMod val="50000"/>
                  </a:schemeClr>
                </a:solidFill>
                <a:latin typeface="微软雅黑" panose="020B0503020204020204" pitchFamily="34" charset="-122"/>
                <a:ea typeface="微软雅黑" panose="020B0503020204020204" pitchFamily="34" charset="-122"/>
              </a:rPr>
              <a:t>Open-mentorship team is beneficial to disruptive ideas</a:t>
            </a:r>
          </a:p>
        </p:txBody>
      </p:sp>
      <p:sp>
        <p:nvSpPr>
          <p:cNvPr id="13" name="object 13"/>
          <p:cNvSpPr txBox="1"/>
          <p:nvPr/>
        </p:nvSpPr>
        <p:spPr>
          <a:xfrm>
            <a:off x="1567497" y="4653771"/>
            <a:ext cx="6003925" cy="1095172"/>
          </a:xfrm>
          <a:prstGeom prst="rect">
            <a:avLst/>
          </a:prstGeom>
        </p:spPr>
        <p:txBody>
          <a:bodyPr vert="horz" wrap="square" lIns="0" tIns="12700" rIns="0" bIns="0" rtlCol="0">
            <a:spAutoFit/>
          </a:bodyPr>
          <a:lstStyle/>
          <a:p>
            <a:pPr marL="3810" algn="ctr">
              <a:spcBef>
                <a:spcPts val="100"/>
              </a:spcBef>
            </a:pPr>
            <a:r>
              <a:rPr lang="en-US" altLang="zh-CN" sz="2800" dirty="0">
                <a:solidFill>
                  <a:schemeClr val="accent3">
                    <a:lumMod val="50000"/>
                  </a:schemeClr>
                </a:solidFill>
                <a:latin typeface="Times New Roman"/>
                <a:cs typeface="Times New Roman"/>
              </a:rPr>
              <a:t>Bili Zheng*; Wenjing Li; Jianhua Hou</a:t>
            </a:r>
          </a:p>
          <a:p>
            <a:pPr marL="5715" algn="ctr">
              <a:lnSpc>
                <a:spcPct val="100000"/>
              </a:lnSpc>
              <a:spcBef>
                <a:spcPts val="100"/>
              </a:spcBef>
            </a:pPr>
            <a:endParaRPr sz="2150" dirty="0">
              <a:solidFill>
                <a:schemeClr val="accent3">
                  <a:lumMod val="50000"/>
                </a:schemeClr>
              </a:solidFill>
              <a:latin typeface="微软雅黑"/>
              <a:cs typeface="微软雅黑"/>
            </a:endParaRPr>
          </a:p>
          <a:p>
            <a:pPr marL="3810" algn="ctr">
              <a:lnSpc>
                <a:spcPct val="100000"/>
              </a:lnSpc>
            </a:pPr>
            <a:r>
              <a:rPr lang="en-US" sz="2000" b="1" dirty="0">
                <a:solidFill>
                  <a:schemeClr val="accent3">
                    <a:lumMod val="50000"/>
                  </a:schemeClr>
                </a:solidFill>
                <a:latin typeface="Times New Roman"/>
                <a:cs typeface="Times New Roman"/>
              </a:rPr>
              <a:t>2024</a:t>
            </a:r>
            <a:r>
              <a:rPr lang="en-US" sz="2000" b="1" dirty="0">
                <a:solidFill>
                  <a:schemeClr val="accent3">
                    <a:lumMod val="50000"/>
                  </a:schemeClr>
                </a:solidFill>
                <a:latin typeface="黑体"/>
                <a:cs typeface="Times New Roman"/>
              </a:rPr>
              <a:t>.</a:t>
            </a:r>
            <a:r>
              <a:rPr lang="en-US" sz="2000" b="1" dirty="0">
                <a:solidFill>
                  <a:schemeClr val="accent3">
                    <a:lumMod val="50000"/>
                  </a:schemeClr>
                </a:solidFill>
                <a:latin typeface="Times New Roman"/>
                <a:cs typeface="Times New Roman"/>
              </a:rPr>
              <a:t>4</a:t>
            </a:r>
            <a:r>
              <a:rPr lang="en-US" altLang="zh-CN" sz="2000" b="1" spc="-10" dirty="0">
                <a:solidFill>
                  <a:schemeClr val="accent3">
                    <a:lumMod val="50000"/>
                  </a:schemeClr>
                </a:solidFill>
                <a:latin typeface="黑体"/>
                <a:cs typeface="Times New Roman"/>
              </a:rPr>
              <a:t>.</a:t>
            </a:r>
            <a:r>
              <a:rPr lang="en-US" altLang="zh-CN" sz="2000" b="1" spc="-10" dirty="0">
                <a:solidFill>
                  <a:schemeClr val="accent3">
                    <a:lumMod val="50000"/>
                  </a:schemeClr>
                </a:solidFill>
                <a:latin typeface="Times New Roman"/>
                <a:cs typeface="Times New Roman"/>
              </a:rPr>
              <a:t>24</a:t>
            </a:r>
            <a:endParaRPr sz="2000" dirty="0">
              <a:solidFill>
                <a:schemeClr val="accent3">
                  <a:lumMod val="50000"/>
                </a:schemeClr>
              </a:solidFill>
              <a:latin typeface="黑体"/>
              <a:cs typeface="黑体"/>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855"/>
              </a:lnSpc>
            </a:pPr>
            <a:fld id="{81D60167-4931-47E6-BA6A-407CBD079E47}" type="slidenum">
              <a:rPr spc="-25" dirty="0"/>
              <a:t>10</a:t>
            </a:fld>
            <a:endParaRPr spc="-25" dirty="0"/>
          </a:p>
        </p:txBody>
      </p:sp>
      <p:sp>
        <p:nvSpPr>
          <p:cNvPr id="8" name="object 2">
            <a:extLst>
              <a:ext uri="{FF2B5EF4-FFF2-40B4-BE49-F238E27FC236}">
                <a16:creationId xmlns:a16="http://schemas.microsoft.com/office/drawing/2014/main" id="{03508D2D-F319-6CE6-E8D6-CA6C49721AE5}"/>
              </a:ext>
            </a:extLst>
          </p:cNvPr>
          <p:cNvSpPr txBox="1">
            <a:spLocks noGrp="1"/>
          </p:cNvSpPr>
          <p:nvPr>
            <p:ph type="title"/>
          </p:nvPr>
        </p:nvSpPr>
        <p:spPr>
          <a:xfrm>
            <a:off x="474369" y="155121"/>
            <a:ext cx="4097630" cy="506549"/>
          </a:xfrm>
          <a:prstGeom prst="rect">
            <a:avLst/>
          </a:prstGeom>
        </p:spPr>
        <p:txBody>
          <a:bodyPr vert="horz" wrap="square" lIns="0" tIns="13970" rIns="0" bIns="0" rtlCol="0">
            <a:spAutoFit/>
          </a:bodyPr>
          <a:lstStyle/>
          <a:p>
            <a:pPr marL="12700">
              <a:lnSpc>
                <a:spcPct val="100000"/>
              </a:lnSpc>
              <a:spcBef>
                <a:spcPts val="110"/>
              </a:spcBef>
            </a:pPr>
            <a:r>
              <a:rPr lang="en-US" altLang="zh-CN" sz="3200" i="0" spc="-10" dirty="0">
                <a:solidFill>
                  <a:schemeClr val="accent4">
                    <a:lumMod val="75000"/>
                  </a:schemeClr>
                </a:solidFill>
                <a:latin typeface="微软雅黑" panose="020B0503020204020204" pitchFamily="34" charset="-122"/>
                <a:ea typeface="微软雅黑" panose="020B0503020204020204" pitchFamily="34" charset="-122"/>
              </a:rPr>
              <a:t>4. Results</a:t>
            </a:r>
            <a:endParaRPr lang="zh-CN" altLang="en-US" sz="3200" i="0" spc="-10" dirty="0">
              <a:solidFill>
                <a:schemeClr val="accent4">
                  <a:lumMod val="75000"/>
                </a:schemeClr>
              </a:solidFill>
              <a:latin typeface="微软雅黑" panose="020B0503020204020204" pitchFamily="34" charset="-122"/>
              <a:ea typeface="微软雅黑" panose="020B0503020204020204" pitchFamily="34" charset="-122"/>
            </a:endParaRPr>
          </a:p>
        </p:txBody>
      </p:sp>
      <p:sp>
        <p:nvSpPr>
          <p:cNvPr id="9" name="文本框 8">
            <a:extLst>
              <a:ext uri="{FF2B5EF4-FFF2-40B4-BE49-F238E27FC236}">
                <a16:creationId xmlns:a16="http://schemas.microsoft.com/office/drawing/2014/main" id="{5F715B9A-23C0-1489-D83D-2CC6E9135BAB}"/>
              </a:ext>
            </a:extLst>
          </p:cNvPr>
          <p:cNvSpPr txBox="1"/>
          <p:nvPr/>
        </p:nvSpPr>
        <p:spPr>
          <a:xfrm>
            <a:off x="4876800" y="2144585"/>
            <a:ext cx="4114800" cy="3216265"/>
          </a:xfrm>
          <a:prstGeom prst="rect">
            <a:avLst/>
          </a:prstGeom>
          <a:noFill/>
        </p:spPr>
        <p:txBody>
          <a:bodyPr wrap="square">
            <a:spAutoFit/>
          </a:bodyPr>
          <a:lstStyle/>
          <a:p>
            <a:pPr marL="285750" lvl="3" indent="-285750" algn="just">
              <a:spcBef>
                <a:spcPts val="600"/>
              </a:spcBef>
              <a:buFont typeface="Arial" panose="020B0604020202020204" pitchFamily="34" charset="0"/>
              <a:buChar char="•"/>
            </a:pPr>
            <a:r>
              <a:rPr lang="en-US" altLang="zh-CN" dirty="0">
                <a:latin typeface="Times New Roman" panose="02020603050405020304" pitchFamily="18" charset="0"/>
                <a:ea typeface="宋体" panose="02010600030101010101" pitchFamily="2" charset="-122"/>
              </a:rPr>
              <a:t>After matching the two groups of samples, the distributions of PY, CI, A10, TS, RC, AA, AP, and AC are the same, which indicates that the matching is effective.</a:t>
            </a:r>
          </a:p>
          <a:p>
            <a:pPr marL="285750" lvl="3" indent="-285750" algn="just">
              <a:spcBef>
                <a:spcPts val="600"/>
              </a:spcBef>
              <a:buFont typeface="Arial" panose="020B0604020202020204" pitchFamily="34" charset="0"/>
              <a:buChar char="•"/>
            </a:pPr>
            <a:r>
              <a:rPr lang="en-US" altLang="zh-CN" dirty="0">
                <a:latin typeface="Times New Roman" panose="02020603050405020304" pitchFamily="18" charset="0"/>
                <a:ea typeface="宋体" panose="02010600030101010101" pitchFamily="2" charset="-122"/>
              </a:rPr>
              <a:t>C</a:t>
            </a:r>
            <a:r>
              <a:rPr lang="en-US" altLang="zh-CN" sz="1800" dirty="0">
                <a:effectLst/>
                <a:latin typeface="Times New Roman" panose="02020603050405020304" pitchFamily="18" charset="0"/>
                <a:ea typeface="宋体" panose="02010600030101010101" pitchFamily="2" charset="-122"/>
              </a:rPr>
              <a:t>lose-mentorship teams have an average of 0.002917 DI lower than the open-mentorship teams, which means that the DI of the close-mentorship team is 36.34% lower than the DI of the open-mentorship team.</a:t>
            </a:r>
          </a:p>
        </p:txBody>
      </p:sp>
      <p:pic>
        <p:nvPicPr>
          <p:cNvPr id="2" name="图片 1">
            <a:extLst>
              <a:ext uri="{FF2B5EF4-FFF2-40B4-BE49-F238E27FC236}">
                <a16:creationId xmlns:a16="http://schemas.microsoft.com/office/drawing/2014/main" id="{695657E4-F378-C5E8-D095-C11C2D60665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278" y="1468575"/>
            <a:ext cx="4769522" cy="4769522"/>
          </a:xfrm>
          <a:prstGeom prst="rect">
            <a:avLst/>
          </a:prstGeom>
          <a:noFill/>
          <a:ln>
            <a:noFill/>
          </a:ln>
        </p:spPr>
      </p:pic>
    </p:spTree>
    <p:extLst>
      <p:ext uri="{BB962C8B-B14F-4D97-AF65-F5344CB8AC3E}">
        <p14:creationId xmlns:p14="http://schemas.microsoft.com/office/powerpoint/2010/main" val="2603225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855"/>
              </a:lnSpc>
            </a:pPr>
            <a:fld id="{81D60167-4931-47E6-BA6A-407CBD079E47}" type="slidenum">
              <a:rPr spc="-25" dirty="0"/>
              <a:t>11</a:t>
            </a:fld>
            <a:endParaRPr spc="-25" dirty="0"/>
          </a:p>
        </p:txBody>
      </p:sp>
      <p:sp>
        <p:nvSpPr>
          <p:cNvPr id="8" name="object 2">
            <a:extLst>
              <a:ext uri="{FF2B5EF4-FFF2-40B4-BE49-F238E27FC236}">
                <a16:creationId xmlns:a16="http://schemas.microsoft.com/office/drawing/2014/main" id="{03508D2D-F319-6CE6-E8D6-CA6C49721AE5}"/>
              </a:ext>
            </a:extLst>
          </p:cNvPr>
          <p:cNvSpPr txBox="1">
            <a:spLocks noGrp="1"/>
          </p:cNvSpPr>
          <p:nvPr>
            <p:ph type="title"/>
          </p:nvPr>
        </p:nvSpPr>
        <p:spPr>
          <a:xfrm>
            <a:off x="474369" y="155121"/>
            <a:ext cx="4097630" cy="506549"/>
          </a:xfrm>
          <a:prstGeom prst="rect">
            <a:avLst/>
          </a:prstGeom>
        </p:spPr>
        <p:txBody>
          <a:bodyPr vert="horz" wrap="square" lIns="0" tIns="13970" rIns="0" bIns="0" rtlCol="0">
            <a:spAutoFit/>
          </a:bodyPr>
          <a:lstStyle/>
          <a:p>
            <a:pPr marL="12700">
              <a:lnSpc>
                <a:spcPct val="100000"/>
              </a:lnSpc>
              <a:spcBef>
                <a:spcPts val="110"/>
              </a:spcBef>
            </a:pPr>
            <a:r>
              <a:rPr lang="en-US" altLang="zh-CN" sz="3200" i="0" spc="-10" dirty="0">
                <a:solidFill>
                  <a:schemeClr val="accent4">
                    <a:lumMod val="75000"/>
                  </a:schemeClr>
                </a:solidFill>
                <a:latin typeface="微软雅黑" panose="020B0503020204020204" pitchFamily="34" charset="-122"/>
                <a:ea typeface="微软雅黑" panose="020B0503020204020204" pitchFamily="34" charset="-122"/>
              </a:rPr>
              <a:t>4. Results</a:t>
            </a:r>
            <a:endParaRPr lang="zh-CN" altLang="en-US" sz="3200" i="0" spc="-10" dirty="0">
              <a:solidFill>
                <a:schemeClr val="accent4">
                  <a:lumMod val="75000"/>
                </a:schemeClr>
              </a:solidFill>
              <a:latin typeface="微软雅黑" panose="020B0503020204020204" pitchFamily="34" charset="-122"/>
              <a:ea typeface="微软雅黑" panose="020B0503020204020204" pitchFamily="34" charset="-122"/>
            </a:endParaRPr>
          </a:p>
        </p:txBody>
      </p:sp>
      <p:sp>
        <p:nvSpPr>
          <p:cNvPr id="9" name="文本框 8">
            <a:extLst>
              <a:ext uri="{FF2B5EF4-FFF2-40B4-BE49-F238E27FC236}">
                <a16:creationId xmlns:a16="http://schemas.microsoft.com/office/drawing/2014/main" id="{5F715B9A-23C0-1489-D83D-2CC6E9135BAB}"/>
              </a:ext>
            </a:extLst>
          </p:cNvPr>
          <p:cNvSpPr txBox="1"/>
          <p:nvPr/>
        </p:nvSpPr>
        <p:spPr>
          <a:xfrm>
            <a:off x="914400" y="1905000"/>
            <a:ext cx="6829319" cy="923330"/>
          </a:xfrm>
          <a:prstGeom prst="rect">
            <a:avLst/>
          </a:prstGeom>
          <a:noFill/>
        </p:spPr>
        <p:txBody>
          <a:bodyPr wrap="square">
            <a:spAutoFit/>
          </a:bodyPr>
          <a:lstStyle/>
          <a:p>
            <a:pPr marL="285750" lvl="3" indent="-285750" algn="just">
              <a:spcBef>
                <a:spcPts val="600"/>
              </a:spcBef>
              <a:buFont typeface="Arial" panose="020B0604020202020204" pitchFamily="34" charset="0"/>
              <a:buChar char="•"/>
            </a:pPr>
            <a:r>
              <a:rPr lang="en-US" altLang="zh-CN" sz="1800" dirty="0"/>
              <a:t>For each paper, we obtain an individualized treatment effect with its 95% confidence interval estimated. The CATEs of the close-mentorship team have a mean of -0.0004.</a:t>
            </a:r>
            <a:endParaRPr lang="en-US" altLang="zh-CN" sz="1800" dirty="0">
              <a:effectLst/>
              <a:latin typeface="Times New Roman" panose="02020603050405020304" pitchFamily="18" charset="0"/>
              <a:ea typeface="宋体" panose="02010600030101010101" pitchFamily="2" charset="-122"/>
            </a:endParaRPr>
          </a:p>
        </p:txBody>
      </p:sp>
      <p:pic>
        <p:nvPicPr>
          <p:cNvPr id="6" name="图片 5">
            <a:extLst>
              <a:ext uri="{FF2B5EF4-FFF2-40B4-BE49-F238E27FC236}">
                <a16:creationId xmlns:a16="http://schemas.microsoft.com/office/drawing/2014/main" id="{F6F9342D-CCDE-4B67-9CF9-CF6CE487FE52}"/>
              </a:ext>
            </a:extLst>
          </p:cNvPr>
          <p:cNvPicPr/>
          <p:nvPr/>
        </p:nvPicPr>
        <p:blipFill rotWithShape="1">
          <a:blip r:embed="rId2" cstate="print">
            <a:extLst>
              <a:ext uri="{28A0092B-C50C-407E-A947-70E740481C1C}">
                <a14:useLocalDpi xmlns:a14="http://schemas.microsoft.com/office/drawing/2010/main" val="0"/>
              </a:ext>
            </a:extLst>
          </a:blip>
          <a:srcRect l="12478" r="10018"/>
          <a:stretch/>
        </p:blipFill>
        <p:spPr bwMode="auto">
          <a:xfrm>
            <a:off x="685800" y="3429000"/>
            <a:ext cx="7515119" cy="194119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62471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855"/>
              </a:lnSpc>
            </a:pPr>
            <a:fld id="{81D60167-4931-47E6-BA6A-407CBD079E47}" type="slidenum">
              <a:rPr spc="-25" dirty="0"/>
              <a:t>12</a:t>
            </a:fld>
            <a:endParaRPr spc="-25" dirty="0"/>
          </a:p>
        </p:txBody>
      </p:sp>
      <p:sp>
        <p:nvSpPr>
          <p:cNvPr id="8" name="object 2">
            <a:extLst>
              <a:ext uri="{FF2B5EF4-FFF2-40B4-BE49-F238E27FC236}">
                <a16:creationId xmlns:a16="http://schemas.microsoft.com/office/drawing/2014/main" id="{03508D2D-F319-6CE6-E8D6-CA6C49721AE5}"/>
              </a:ext>
            </a:extLst>
          </p:cNvPr>
          <p:cNvSpPr txBox="1">
            <a:spLocks noGrp="1"/>
          </p:cNvSpPr>
          <p:nvPr>
            <p:ph type="title"/>
          </p:nvPr>
        </p:nvSpPr>
        <p:spPr>
          <a:xfrm>
            <a:off x="474369" y="155121"/>
            <a:ext cx="4097630" cy="506549"/>
          </a:xfrm>
          <a:prstGeom prst="rect">
            <a:avLst/>
          </a:prstGeom>
        </p:spPr>
        <p:txBody>
          <a:bodyPr vert="horz" wrap="square" lIns="0" tIns="13970" rIns="0" bIns="0" rtlCol="0">
            <a:spAutoFit/>
          </a:bodyPr>
          <a:lstStyle/>
          <a:p>
            <a:pPr marL="12700">
              <a:lnSpc>
                <a:spcPct val="100000"/>
              </a:lnSpc>
              <a:spcBef>
                <a:spcPts val="110"/>
              </a:spcBef>
            </a:pPr>
            <a:r>
              <a:rPr lang="en-US" altLang="zh-CN" sz="3200" i="0" spc="-10" dirty="0">
                <a:solidFill>
                  <a:schemeClr val="accent4">
                    <a:lumMod val="75000"/>
                  </a:schemeClr>
                </a:solidFill>
                <a:latin typeface="微软雅黑" panose="020B0503020204020204" pitchFamily="34" charset="-122"/>
                <a:ea typeface="微软雅黑" panose="020B0503020204020204" pitchFamily="34" charset="-122"/>
              </a:rPr>
              <a:t>5. Discussion</a:t>
            </a:r>
            <a:endParaRPr lang="zh-CN" altLang="en-US" sz="3200" i="0" spc="-10" dirty="0">
              <a:solidFill>
                <a:schemeClr val="accent4">
                  <a:lumMod val="75000"/>
                </a:schemeClr>
              </a:solidFill>
              <a:latin typeface="微软雅黑" panose="020B0503020204020204" pitchFamily="34" charset="-122"/>
              <a:ea typeface="微软雅黑" panose="020B0503020204020204" pitchFamily="34" charset="-122"/>
            </a:endParaRPr>
          </a:p>
        </p:txBody>
      </p:sp>
      <p:sp>
        <p:nvSpPr>
          <p:cNvPr id="9" name="文本框 8">
            <a:extLst>
              <a:ext uri="{FF2B5EF4-FFF2-40B4-BE49-F238E27FC236}">
                <a16:creationId xmlns:a16="http://schemas.microsoft.com/office/drawing/2014/main" id="{5F715B9A-23C0-1489-D83D-2CC6E9135BAB}"/>
              </a:ext>
            </a:extLst>
          </p:cNvPr>
          <p:cNvSpPr txBox="1"/>
          <p:nvPr/>
        </p:nvSpPr>
        <p:spPr>
          <a:xfrm>
            <a:off x="495299" y="1676400"/>
            <a:ext cx="8153400" cy="3293209"/>
          </a:xfrm>
          <a:prstGeom prst="rect">
            <a:avLst/>
          </a:prstGeom>
          <a:noFill/>
        </p:spPr>
        <p:txBody>
          <a:bodyPr wrap="square">
            <a:spAutoFit/>
          </a:bodyPr>
          <a:lstStyle/>
          <a:p>
            <a:pPr marL="285750" lvl="3" indent="-285750" algn="just">
              <a:spcBef>
                <a:spcPts val="600"/>
              </a:spcBef>
              <a:buFont typeface="Arial" panose="020B0604020202020204" pitchFamily="34" charset="0"/>
              <a:buChar char="•"/>
            </a:pPr>
            <a:r>
              <a:rPr lang="en-US" altLang="zh-CN" dirty="0">
                <a:latin typeface="Times New Roman" panose="02020603050405020304" pitchFamily="18" charset="0"/>
                <a:ea typeface="宋体" panose="02010600030101010101" pitchFamily="2" charset="-122"/>
              </a:rPr>
              <a:t>The results are interesting since they seem to contradict views that claim collaborating with mentors, especially with elite scientists may have better research skills, which may fuse more disruptive ideas.</a:t>
            </a:r>
          </a:p>
          <a:p>
            <a:pPr marL="285750" lvl="3" indent="-285750" algn="just">
              <a:spcBef>
                <a:spcPts val="600"/>
              </a:spcBef>
              <a:buFont typeface="Arial" panose="020B0604020202020204" pitchFamily="34" charset="0"/>
              <a:buChar char="•"/>
            </a:pPr>
            <a:r>
              <a:rPr lang="en-US" altLang="zh-CN" dirty="0">
                <a:latin typeface="Times New Roman" panose="02020603050405020304" pitchFamily="18" charset="0"/>
                <a:ea typeface="宋体" panose="02010600030101010101" pitchFamily="2" charset="-122"/>
              </a:rPr>
              <a:t>In terms of the </a:t>
            </a:r>
            <a:r>
              <a:rPr lang="en-US" altLang="zh-CN" dirty="0">
                <a:solidFill>
                  <a:srgbClr val="FF0000"/>
                </a:solidFill>
                <a:latin typeface="Times New Roman" panose="02020603050405020304" pitchFamily="18" charset="0"/>
                <a:ea typeface="宋体" panose="02010600030101010101" pitchFamily="2" charset="-122"/>
              </a:rPr>
              <a:t>intellectual background </a:t>
            </a:r>
            <a:r>
              <a:rPr lang="en-US" altLang="zh-CN" dirty="0">
                <a:latin typeface="Times New Roman" panose="02020603050405020304" pitchFamily="18" charset="0"/>
                <a:ea typeface="宋体" panose="02010600030101010101" pitchFamily="2" charset="-122"/>
              </a:rPr>
              <a:t>of team members, members from different academic genealogies may have multidisciplinary intellectual backgrounds. Multidisciplinary collaboration integrates and reorganizes multiple knowledge systems.</a:t>
            </a:r>
          </a:p>
          <a:p>
            <a:pPr marL="285750" lvl="3" indent="-285750" algn="just">
              <a:spcBef>
                <a:spcPts val="600"/>
              </a:spcBef>
              <a:buFont typeface="Arial" panose="020B0604020202020204" pitchFamily="34" charset="0"/>
              <a:buChar char="•"/>
            </a:pPr>
            <a:r>
              <a:rPr lang="en-US" altLang="zh-CN" dirty="0">
                <a:latin typeface="Times New Roman" panose="02020603050405020304" pitchFamily="18" charset="0"/>
                <a:ea typeface="宋体" panose="02010600030101010101" pitchFamily="2" charset="-122"/>
              </a:rPr>
              <a:t>From the perspective of </a:t>
            </a:r>
            <a:r>
              <a:rPr lang="en-US" altLang="zh-CN" dirty="0">
                <a:solidFill>
                  <a:srgbClr val="FF0000"/>
                </a:solidFill>
                <a:latin typeface="Times New Roman" panose="02020603050405020304" pitchFamily="18" charset="0"/>
                <a:ea typeface="宋体" panose="02010600030101010101" pitchFamily="2" charset="-122"/>
              </a:rPr>
              <a:t>information cocoons</a:t>
            </a:r>
            <a:r>
              <a:rPr lang="en-US" altLang="zh-CN" dirty="0">
                <a:latin typeface="Times New Roman" panose="02020603050405020304" pitchFamily="18" charset="0"/>
                <a:ea typeface="宋体" panose="02010600030101010101" pitchFamily="2" charset="-122"/>
              </a:rPr>
              <a:t>, members in close-mentorship teams, choosing only topics of their interest and relying on a similar knowledge background, can easily become imprisoned in a self-constructed knowledge system, and the research may become procedural, stereotypical, and lose its innovation. </a:t>
            </a:r>
            <a:endParaRPr lang="en-US" altLang="zh-CN" sz="1800" dirty="0">
              <a:effectLst/>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3555979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855"/>
              </a:lnSpc>
            </a:pPr>
            <a:fld id="{81D60167-4931-47E6-BA6A-407CBD079E47}" type="slidenum">
              <a:rPr spc="-25" dirty="0"/>
              <a:t>13</a:t>
            </a:fld>
            <a:endParaRPr spc="-25" dirty="0"/>
          </a:p>
        </p:txBody>
      </p:sp>
      <p:sp>
        <p:nvSpPr>
          <p:cNvPr id="8" name="object 2">
            <a:extLst>
              <a:ext uri="{FF2B5EF4-FFF2-40B4-BE49-F238E27FC236}">
                <a16:creationId xmlns:a16="http://schemas.microsoft.com/office/drawing/2014/main" id="{03508D2D-F319-6CE6-E8D6-CA6C49721AE5}"/>
              </a:ext>
            </a:extLst>
          </p:cNvPr>
          <p:cNvSpPr txBox="1">
            <a:spLocks noGrp="1"/>
          </p:cNvSpPr>
          <p:nvPr>
            <p:ph type="title"/>
          </p:nvPr>
        </p:nvSpPr>
        <p:spPr>
          <a:xfrm>
            <a:off x="474369" y="155121"/>
            <a:ext cx="4097630" cy="506549"/>
          </a:xfrm>
          <a:prstGeom prst="rect">
            <a:avLst/>
          </a:prstGeom>
        </p:spPr>
        <p:txBody>
          <a:bodyPr vert="horz" wrap="square" lIns="0" tIns="13970" rIns="0" bIns="0" rtlCol="0">
            <a:spAutoFit/>
          </a:bodyPr>
          <a:lstStyle/>
          <a:p>
            <a:pPr marL="12700">
              <a:lnSpc>
                <a:spcPct val="100000"/>
              </a:lnSpc>
              <a:spcBef>
                <a:spcPts val="110"/>
              </a:spcBef>
            </a:pPr>
            <a:r>
              <a:rPr lang="en-US" altLang="zh-CN" sz="3200" i="0" spc="-10" dirty="0">
                <a:solidFill>
                  <a:schemeClr val="accent4">
                    <a:lumMod val="75000"/>
                  </a:schemeClr>
                </a:solidFill>
                <a:latin typeface="微软雅黑" panose="020B0503020204020204" pitchFamily="34" charset="-122"/>
                <a:ea typeface="微软雅黑" panose="020B0503020204020204" pitchFamily="34" charset="-122"/>
              </a:rPr>
              <a:t>6. Conclusions</a:t>
            </a:r>
            <a:endParaRPr lang="zh-CN" altLang="en-US" sz="3200" i="0" spc="-10" dirty="0">
              <a:solidFill>
                <a:schemeClr val="accent4">
                  <a:lumMod val="75000"/>
                </a:schemeClr>
              </a:solidFill>
              <a:latin typeface="微软雅黑" panose="020B0503020204020204" pitchFamily="34" charset="-122"/>
              <a:ea typeface="微软雅黑" panose="020B0503020204020204" pitchFamily="34" charset="-122"/>
            </a:endParaRPr>
          </a:p>
        </p:txBody>
      </p:sp>
      <p:sp>
        <p:nvSpPr>
          <p:cNvPr id="9" name="文本框 8">
            <a:extLst>
              <a:ext uri="{FF2B5EF4-FFF2-40B4-BE49-F238E27FC236}">
                <a16:creationId xmlns:a16="http://schemas.microsoft.com/office/drawing/2014/main" id="{5F715B9A-23C0-1489-D83D-2CC6E9135BAB}"/>
              </a:ext>
            </a:extLst>
          </p:cNvPr>
          <p:cNvSpPr txBox="1"/>
          <p:nvPr/>
        </p:nvSpPr>
        <p:spPr>
          <a:xfrm>
            <a:off x="493419" y="1819870"/>
            <a:ext cx="8153400" cy="1908215"/>
          </a:xfrm>
          <a:prstGeom prst="rect">
            <a:avLst/>
          </a:prstGeom>
          <a:noFill/>
        </p:spPr>
        <p:txBody>
          <a:bodyPr wrap="square">
            <a:spAutoFit/>
          </a:bodyPr>
          <a:lstStyle/>
          <a:p>
            <a:pPr marL="285750" lvl="3" indent="-285750" algn="just">
              <a:spcBef>
                <a:spcPts val="600"/>
              </a:spcBef>
              <a:buFont typeface="Arial" panose="020B0604020202020204" pitchFamily="34" charset="0"/>
              <a:buChar char="•"/>
            </a:pPr>
            <a:r>
              <a:rPr lang="en-US" altLang="zh-CN" dirty="0">
                <a:latin typeface="Times New Roman" panose="02020603050405020304" pitchFamily="18" charset="0"/>
                <a:ea typeface="宋体" panose="02010600030101010101" pitchFamily="2" charset="-122"/>
              </a:rPr>
              <a:t>We investigated the relationship between the variables by analyzing papers in Neuroscience and constructing regression models. </a:t>
            </a:r>
          </a:p>
          <a:p>
            <a:pPr marL="285750" lvl="3" indent="-285750" algn="just">
              <a:spcBef>
                <a:spcPts val="600"/>
              </a:spcBef>
              <a:buFont typeface="Arial" panose="020B0604020202020204" pitchFamily="34" charset="0"/>
              <a:buChar char="•"/>
            </a:pPr>
            <a:r>
              <a:rPr lang="en-US" altLang="zh-CN" dirty="0">
                <a:latin typeface="Times New Roman" panose="02020603050405020304" pitchFamily="18" charset="0"/>
                <a:ea typeface="宋体" panose="02010600030101010101" pitchFamily="2" charset="-122"/>
              </a:rPr>
              <a:t>The results indicate that the articles with the close-mentorship team are less disruptive than those with the open-mentorship team.</a:t>
            </a:r>
          </a:p>
          <a:p>
            <a:pPr marL="285750" lvl="3" indent="-285750" algn="just">
              <a:spcBef>
                <a:spcPts val="600"/>
              </a:spcBef>
              <a:buFont typeface="Arial" panose="020B0604020202020204" pitchFamily="34" charset="0"/>
              <a:buChar char="•"/>
            </a:pPr>
            <a:r>
              <a:rPr lang="en-US" altLang="zh-CN" dirty="0">
                <a:latin typeface="Times New Roman" panose="02020603050405020304" pitchFamily="18" charset="0"/>
                <a:ea typeface="宋体" panose="02010600030101010101" pitchFamily="2" charset="-122"/>
              </a:rPr>
              <a:t>However, we do not draw a deterministic conclusion that an open-mentorship team decides disruptive ideas, even though casual inference provides supportive results. </a:t>
            </a:r>
          </a:p>
        </p:txBody>
      </p:sp>
      <p:sp>
        <p:nvSpPr>
          <p:cNvPr id="3" name="文本框 2">
            <a:extLst>
              <a:ext uri="{FF2B5EF4-FFF2-40B4-BE49-F238E27FC236}">
                <a16:creationId xmlns:a16="http://schemas.microsoft.com/office/drawing/2014/main" id="{ADCBE951-C4B7-A700-9A8F-B96D5EE80432}"/>
              </a:ext>
            </a:extLst>
          </p:cNvPr>
          <p:cNvSpPr txBox="1"/>
          <p:nvPr/>
        </p:nvSpPr>
        <p:spPr>
          <a:xfrm>
            <a:off x="838200" y="3801070"/>
            <a:ext cx="7239000" cy="923330"/>
          </a:xfrm>
          <a:prstGeom prst="rect">
            <a:avLst/>
          </a:prstGeom>
          <a:noFill/>
        </p:spPr>
        <p:txBody>
          <a:bodyPr wrap="square">
            <a:spAutoFit/>
          </a:bodyPr>
          <a:lstStyle/>
          <a:p>
            <a:pPr marL="285750" indent="-285750">
              <a:buFont typeface="Wingdings" panose="05000000000000000000" pitchFamily="2" charset="2"/>
              <a:buChar char="ü"/>
            </a:pPr>
            <a:r>
              <a:rPr lang="en-US" altLang="zh-CN" dirty="0">
                <a:latin typeface="Times New Roman" panose="02020603050405020304" pitchFamily="18" charset="0"/>
                <a:ea typeface="宋体" panose="02010600030101010101" pitchFamily="2" charset="-122"/>
              </a:rPr>
              <a:t>Disciplinary difference exists in our findings.</a:t>
            </a:r>
          </a:p>
          <a:p>
            <a:pPr marL="285750" indent="-285750">
              <a:buFont typeface="Wingdings" panose="05000000000000000000" pitchFamily="2" charset="2"/>
              <a:buChar char="ü"/>
            </a:pPr>
            <a:r>
              <a:rPr lang="en-US" altLang="zh-CN" dirty="0">
                <a:latin typeface="Times New Roman" panose="02020603050405020304" pitchFamily="18" charset="0"/>
                <a:ea typeface="宋体" panose="02010600030101010101" pitchFamily="2" charset="-122"/>
              </a:rPr>
              <a:t>Given the data availability and computing, we only use DI to represent disruptive ideas.</a:t>
            </a:r>
            <a:endParaRPr lang="zh-CN" altLang="en-US" dirty="0"/>
          </a:p>
        </p:txBody>
      </p:sp>
    </p:spTree>
    <p:extLst>
      <p:ext uri="{BB962C8B-B14F-4D97-AF65-F5344CB8AC3E}">
        <p14:creationId xmlns:p14="http://schemas.microsoft.com/office/powerpoint/2010/main" val="1084445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643120" y="1522261"/>
            <a:ext cx="7857490" cy="117475"/>
            <a:chOff x="643120" y="1522261"/>
            <a:chExt cx="7857490" cy="117475"/>
          </a:xfrm>
        </p:grpSpPr>
        <p:pic>
          <p:nvPicPr>
            <p:cNvPr id="3" name="object 3"/>
            <p:cNvPicPr/>
            <p:nvPr/>
          </p:nvPicPr>
          <p:blipFill>
            <a:blip r:embed="rId2" cstate="print"/>
            <a:stretch>
              <a:fillRect/>
            </a:stretch>
          </p:blipFill>
          <p:spPr>
            <a:xfrm>
              <a:off x="643120" y="1522261"/>
              <a:ext cx="7856999" cy="117014"/>
            </a:xfrm>
            <a:prstGeom prst="rect">
              <a:avLst/>
            </a:prstGeom>
          </p:spPr>
        </p:pic>
        <p:sp>
          <p:nvSpPr>
            <p:cNvPr id="4" name="object 4"/>
            <p:cNvSpPr/>
            <p:nvPr/>
          </p:nvSpPr>
          <p:spPr>
            <a:xfrm>
              <a:off x="682752" y="1557528"/>
              <a:ext cx="7776845" cy="0"/>
            </a:xfrm>
            <a:custGeom>
              <a:avLst/>
              <a:gdLst/>
              <a:ahLst/>
              <a:cxnLst/>
              <a:rect l="l" t="t" r="r" b="b"/>
              <a:pathLst>
                <a:path w="7776845">
                  <a:moveTo>
                    <a:pt x="0" y="0"/>
                  </a:moveTo>
                  <a:lnTo>
                    <a:pt x="7776845" y="0"/>
                  </a:lnTo>
                </a:path>
              </a:pathLst>
            </a:custGeom>
            <a:ln w="12700">
              <a:solidFill>
                <a:srgbClr val="BEBEBE"/>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5" name="object 5"/>
          <p:cNvGrpSpPr/>
          <p:nvPr/>
        </p:nvGrpSpPr>
        <p:grpSpPr>
          <a:xfrm>
            <a:off x="643120" y="4042957"/>
            <a:ext cx="7857490" cy="117475"/>
            <a:chOff x="643120" y="4042957"/>
            <a:chExt cx="7857490" cy="117475"/>
          </a:xfrm>
        </p:grpSpPr>
        <p:pic>
          <p:nvPicPr>
            <p:cNvPr id="6" name="object 6"/>
            <p:cNvPicPr/>
            <p:nvPr/>
          </p:nvPicPr>
          <p:blipFill>
            <a:blip r:embed="rId2" cstate="print"/>
            <a:stretch>
              <a:fillRect/>
            </a:stretch>
          </p:blipFill>
          <p:spPr>
            <a:xfrm>
              <a:off x="643120" y="4042957"/>
              <a:ext cx="7856999" cy="117014"/>
            </a:xfrm>
            <a:prstGeom prst="rect">
              <a:avLst/>
            </a:prstGeom>
          </p:spPr>
        </p:pic>
        <p:sp>
          <p:nvSpPr>
            <p:cNvPr id="7" name="object 7"/>
            <p:cNvSpPr/>
            <p:nvPr/>
          </p:nvSpPr>
          <p:spPr>
            <a:xfrm>
              <a:off x="682752" y="4078224"/>
              <a:ext cx="7776845" cy="0"/>
            </a:xfrm>
            <a:custGeom>
              <a:avLst/>
              <a:gdLst/>
              <a:ahLst/>
              <a:cxnLst/>
              <a:rect l="l" t="t" r="r" b="b"/>
              <a:pathLst>
                <a:path w="7776845">
                  <a:moveTo>
                    <a:pt x="0" y="0"/>
                  </a:moveTo>
                  <a:lnTo>
                    <a:pt x="7776845" y="0"/>
                  </a:lnTo>
                </a:path>
              </a:pathLst>
            </a:custGeom>
            <a:ln w="12700">
              <a:solidFill>
                <a:srgbClr val="BEBEBE"/>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8" name="object 8"/>
          <p:cNvSpPr/>
          <p:nvPr/>
        </p:nvSpPr>
        <p:spPr>
          <a:xfrm>
            <a:off x="0" y="6513576"/>
            <a:ext cx="9144000" cy="344805"/>
          </a:xfrm>
          <a:custGeom>
            <a:avLst/>
            <a:gdLst/>
            <a:ahLst/>
            <a:cxnLst/>
            <a:rect l="l" t="t" r="r" b="b"/>
            <a:pathLst>
              <a:path w="9144000" h="344804">
                <a:moveTo>
                  <a:pt x="9144000" y="0"/>
                </a:moveTo>
                <a:lnTo>
                  <a:pt x="0" y="0"/>
                </a:lnTo>
                <a:lnTo>
                  <a:pt x="0" y="344420"/>
                </a:lnTo>
                <a:lnTo>
                  <a:pt x="9144000" y="344420"/>
                </a:lnTo>
                <a:lnTo>
                  <a:pt x="9144000" y="0"/>
                </a:lnTo>
                <a:close/>
              </a:path>
            </a:pathLst>
          </a:custGeom>
          <a:solidFill>
            <a:schemeClr val="accent3">
              <a:lumMod val="75000"/>
            </a:scheme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pic>
        <p:nvPicPr>
          <p:cNvPr id="10" name="object 10"/>
          <p:cNvPicPr/>
          <p:nvPr/>
        </p:nvPicPr>
        <p:blipFill>
          <a:blip r:embed="rId3" cstate="print"/>
          <a:stretch>
            <a:fillRect/>
          </a:stretch>
        </p:blipFill>
        <p:spPr>
          <a:xfrm>
            <a:off x="8001000" y="100584"/>
            <a:ext cx="1039822" cy="936754"/>
          </a:xfrm>
          <a:prstGeom prst="rect">
            <a:avLst/>
          </a:prstGeom>
        </p:spPr>
      </p:pic>
      <p:sp>
        <p:nvSpPr>
          <p:cNvPr id="11" name="object 11"/>
          <p:cNvSpPr txBox="1">
            <a:spLocks noGrp="1"/>
          </p:cNvSpPr>
          <p:nvPr>
            <p:ph type="title"/>
          </p:nvPr>
        </p:nvSpPr>
        <p:spPr>
          <a:xfrm>
            <a:off x="10297" y="2526927"/>
            <a:ext cx="8991600" cy="628377"/>
          </a:xfrm>
          <a:prstGeom prst="rect">
            <a:avLst/>
          </a:prstGeom>
        </p:spPr>
        <p:txBody>
          <a:bodyPr vert="horz" wrap="square" lIns="0" tIns="12700" rIns="0" bIns="0" rtlCol="0">
            <a:spAutoFit/>
          </a:bodyPr>
          <a:lstStyle/>
          <a:p>
            <a:pPr marL="12700" algn="ctr">
              <a:lnSpc>
                <a:spcPct val="100000"/>
              </a:lnSpc>
              <a:spcBef>
                <a:spcPts val="100"/>
              </a:spcBef>
            </a:pPr>
            <a:r>
              <a:rPr lang="en-US" altLang="zh-CN" sz="4000" i="0" spc="500" dirty="0">
                <a:solidFill>
                  <a:schemeClr val="accent3">
                    <a:lumMod val="50000"/>
                  </a:schemeClr>
                </a:solidFill>
                <a:latin typeface="微软雅黑" panose="020B0503020204020204" pitchFamily="34" charset="-122"/>
                <a:ea typeface="微软雅黑" panose="020B0503020204020204" pitchFamily="34" charset="-122"/>
              </a:rPr>
              <a:t>Thanks for your attention</a:t>
            </a:r>
            <a:endParaRPr sz="4000" spc="500" dirty="0">
              <a:solidFill>
                <a:schemeClr val="accent3">
                  <a:lumMod val="50000"/>
                </a:schemeClr>
              </a:solidFill>
              <a:latin typeface="微软雅黑" panose="020B0503020204020204" pitchFamily="34" charset="-122"/>
              <a:ea typeface="微软雅黑" panose="020B0503020204020204" pitchFamily="34" charset="-122"/>
            </a:endParaRPr>
          </a:p>
        </p:txBody>
      </p:sp>
      <p:sp>
        <p:nvSpPr>
          <p:cNvPr id="14" name="object 9">
            <a:extLst>
              <a:ext uri="{FF2B5EF4-FFF2-40B4-BE49-F238E27FC236}">
                <a16:creationId xmlns:a16="http://schemas.microsoft.com/office/drawing/2014/main" id="{48B2E6A0-0A6A-4A95-9C04-2A47F140AB15}"/>
              </a:ext>
            </a:extLst>
          </p:cNvPr>
          <p:cNvSpPr txBox="1"/>
          <p:nvPr/>
        </p:nvSpPr>
        <p:spPr>
          <a:xfrm>
            <a:off x="152400" y="545016"/>
            <a:ext cx="8153400" cy="566822"/>
          </a:xfrm>
          <a:prstGeom prst="rect">
            <a:avLst/>
          </a:prstGeom>
        </p:spPr>
        <p:txBody>
          <a:bodyPr vert="horz" wrap="square" lIns="0" tIns="195580" rIns="0" bIns="0" rtlCol="0">
            <a:spAutoFit/>
          </a:bodyPr>
          <a:lstStyle/>
          <a:p>
            <a:pPr marL="201295" algn="ctr">
              <a:lnSpc>
                <a:spcPct val="100000"/>
              </a:lnSpc>
              <a:spcBef>
                <a:spcPts val="1540"/>
              </a:spcBef>
            </a:pPr>
            <a:r>
              <a:rPr lang="en-US" sz="2400" b="1" spc="-5" dirty="0">
                <a:solidFill>
                  <a:schemeClr val="accent3">
                    <a:lumMod val="50000"/>
                  </a:schemeClr>
                </a:solidFill>
                <a:latin typeface="微软雅黑"/>
                <a:cs typeface="微软雅黑"/>
              </a:rPr>
              <a:t>Sun </a:t>
            </a:r>
            <a:r>
              <a:rPr lang="en-US" sz="2400" b="1" spc="-5" dirty="0" err="1">
                <a:solidFill>
                  <a:schemeClr val="accent3">
                    <a:lumMod val="50000"/>
                  </a:schemeClr>
                </a:solidFill>
                <a:latin typeface="微软雅黑"/>
                <a:cs typeface="微软雅黑"/>
              </a:rPr>
              <a:t>Yat-sen</a:t>
            </a:r>
            <a:r>
              <a:rPr lang="en-US" sz="2400" b="1" spc="-5" dirty="0">
                <a:solidFill>
                  <a:schemeClr val="accent3">
                    <a:lumMod val="50000"/>
                  </a:schemeClr>
                </a:solidFill>
                <a:latin typeface="微软雅黑"/>
                <a:cs typeface="微软雅黑"/>
              </a:rPr>
              <a:t> University</a:t>
            </a:r>
            <a:endParaRPr sz="2400" dirty="0">
              <a:solidFill>
                <a:schemeClr val="accent3">
                  <a:lumMod val="50000"/>
                </a:schemeClr>
              </a:solidFill>
              <a:latin typeface="微软雅黑"/>
              <a:cs typeface="微软雅黑"/>
            </a:endParaRPr>
          </a:p>
        </p:txBody>
      </p:sp>
      <p:sp>
        <p:nvSpPr>
          <p:cNvPr id="15" name="object 13">
            <a:extLst>
              <a:ext uri="{FF2B5EF4-FFF2-40B4-BE49-F238E27FC236}">
                <a16:creationId xmlns:a16="http://schemas.microsoft.com/office/drawing/2014/main" id="{3F42A8AD-0477-4E8A-A1BC-4275005104C6}"/>
              </a:ext>
            </a:extLst>
          </p:cNvPr>
          <p:cNvSpPr txBox="1"/>
          <p:nvPr/>
        </p:nvSpPr>
        <p:spPr>
          <a:xfrm>
            <a:off x="1567497" y="4653771"/>
            <a:ext cx="6003925" cy="1095172"/>
          </a:xfrm>
          <a:prstGeom prst="rect">
            <a:avLst/>
          </a:prstGeom>
        </p:spPr>
        <p:txBody>
          <a:bodyPr vert="horz" wrap="square" lIns="0" tIns="12700" rIns="0" bIns="0" rtlCol="0">
            <a:spAutoFit/>
          </a:bodyPr>
          <a:lstStyle/>
          <a:p>
            <a:pPr marL="3810" algn="ctr">
              <a:spcBef>
                <a:spcPts val="100"/>
              </a:spcBef>
            </a:pPr>
            <a:r>
              <a:rPr lang="en-US" altLang="zh-CN" sz="2800" dirty="0">
                <a:solidFill>
                  <a:schemeClr val="accent3">
                    <a:lumMod val="50000"/>
                  </a:schemeClr>
                </a:solidFill>
                <a:latin typeface="Times New Roman"/>
                <a:cs typeface="Times New Roman"/>
              </a:rPr>
              <a:t>Bili Zheng*; Wenjing Li; Jianhua Hou</a:t>
            </a:r>
          </a:p>
          <a:p>
            <a:pPr marL="5715" algn="ctr">
              <a:lnSpc>
                <a:spcPct val="100000"/>
              </a:lnSpc>
              <a:spcBef>
                <a:spcPts val="100"/>
              </a:spcBef>
            </a:pPr>
            <a:endParaRPr sz="2150" dirty="0">
              <a:solidFill>
                <a:schemeClr val="accent3">
                  <a:lumMod val="50000"/>
                </a:schemeClr>
              </a:solidFill>
              <a:latin typeface="微软雅黑"/>
              <a:cs typeface="微软雅黑"/>
            </a:endParaRPr>
          </a:p>
          <a:p>
            <a:pPr marL="3810" algn="ctr">
              <a:lnSpc>
                <a:spcPct val="100000"/>
              </a:lnSpc>
            </a:pPr>
            <a:r>
              <a:rPr lang="en-US" sz="2000" b="1" dirty="0">
                <a:solidFill>
                  <a:schemeClr val="accent3">
                    <a:lumMod val="50000"/>
                  </a:schemeClr>
                </a:solidFill>
                <a:latin typeface="Times New Roman"/>
                <a:cs typeface="Times New Roman"/>
              </a:rPr>
              <a:t>2024</a:t>
            </a:r>
            <a:r>
              <a:rPr lang="en-US" sz="2000" b="1" dirty="0">
                <a:solidFill>
                  <a:schemeClr val="accent3">
                    <a:lumMod val="50000"/>
                  </a:schemeClr>
                </a:solidFill>
                <a:latin typeface="黑体"/>
                <a:cs typeface="Times New Roman"/>
              </a:rPr>
              <a:t>.</a:t>
            </a:r>
            <a:r>
              <a:rPr lang="en-US" sz="2000" b="1" dirty="0">
                <a:solidFill>
                  <a:schemeClr val="accent3">
                    <a:lumMod val="50000"/>
                  </a:schemeClr>
                </a:solidFill>
                <a:latin typeface="Times New Roman"/>
                <a:cs typeface="Times New Roman"/>
              </a:rPr>
              <a:t>4</a:t>
            </a:r>
            <a:r>
              <a:rPr lang="en-US" altLang="zh-CN" sz="2000" b="1" spc="-10" dirty="0">
                <a:solidFill>
                  <a:schemeClr val="accent3">
                    <a:lumMod val="50000"/>
                  </a:schemeClr>
                </a:solidFill>
                <a:latin typeface="黑体"/>
                <a:cs typeface="Times New Roman"/>
              </a:rPr>
              <a:t>.</a:t>
            </a:r>
            <a:r>
              <a:rPr lang="en-US" altLang="zh-CN" sz="2000" b="1" spc="-10" dirty="0">
                <a:solidFill>
                  <a:schemeClr val="accent3">
                    <a:lumMod val="50000"/>
                  </a:schemeClr>
                </a:solidFill>
                <a:latin typeface="Times New Roman"/>
                <a:cs typeface="Times New Roman"/>
              </a:rPr>
              <a:t>24</a:t>
            </a:r>
            <a:endParaRPr sz="2000" dirty="0">
              <a:solidFill>
                <a:schemeClr val="accent3">
                  <a:lumMod val="50000"/>
                </a:schemeClr>
              </a:solidFill>
              <a:latin typeface="黑体"/>
              <a:cs typeface="黑体"/>
            </a:endParaRPr>
          </a:p>
        </p:txBody>
      </p:sp>
    </p:spTree>
    <p:extLst>
      <p:ext uri="{BB962C8B-B14F-4D97-AF65-F5344CB8AC3E}">
        <p14:creationId xmlns:p14="http://schemas.microsoft.com/office/powerpoint/2010/main" val="3721462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855"/>
              </a:lnSpc>
            </a:pPr>
            <a:fld id="{81D60167-4931-47E6-BA6A-407CBD079E47}" type="slidenum">
              <a:rPr spc="-25" dirty="0"/>
              <a:t>2</a:t>
            </a:fld>
            <a:endParaRPr spc="-25" dirty="0"/>
          </a:p>
        </p:txBody>
      </p:sp>
      <p:sp>
        <p:nvSpPr>
          <p:cNvPr id="8" name="object 2">
            <a:extLst>
              <a:ext uri="{FF2B5EF4-FFF2-40B4-BE49-F238E27FC236}">
                <a16:creationId xmlns:a16="http://schemas.microsoft.com/office/drawing/2014/main" id="{03508D2D-F319-6CE6-E8D6-CA6C49721AE5}"/>
              </a:ext>
            </a:extLst>
          </p:cNvPr>
          <p:cNvSpPr txBox="1">
            <a:spLocks noGrp="1"/>
          </p:cNvSpPr>
          <p:nvPr>
            <p:ph type="title"/>
          </p:nvPr>
        </p:nvSpPr>
        <p:spPr>
          <a:xfrm>
            <a:off x="474369" y="155121"/>
            <a:ext cx="4097630" cy="506549"/>
          </a:xfrm>
          <a:prstGeom prst="rect">
            <a:avLst/>
          </a:prstGeom>
        </p:spPr>
        <p:txBody>
          <a:bodyPr vert="horz" wrap="square" lIns="0" tIns="13970" rIns="0" bIns="0" rtlCol="0">
            <a:spAutoFit/>
          </a:bodyPr>
          <a:lstStyle/>
          <a:p>
            <a:pPr marL="12700">
              <a:lnSpc>
                <a:spcPct val="100000"/>
              </a:lnSpc>
              <a:spcBef>
                <a:spcPts val="110"/>
              </a:spcBef>
            </a:pPr>
            <a:r>
              <a:rPr lang="en-US" altLang="zh-CN" sz="3200" i="0" spc="-10" dirty="0">
                <a:solidFill>
                  <a:schemeClr val="accent4">
                    <a:lumMod val="75000"/>
                  </a:schemeClr>
                </a:solidFill>
                <a:latin typeface="微软雅黑" panose="020B0503020204020204" pitchFamily="34" charset="-122"/>
                <a:ea typeface="微软雅黑" panose="020B0503020204020204" pitchFamily="34" charset="-122"/>
              </a:rPr>
              <a:t>1. Introduction</a:t>
            </a:r>
            <a:endParaRPr lang="zh-CN" altLang="en-US" sz="3200" i="0" spc="-10" dirty="0">
              <a:solidFill>
                <a:schemeClr val="accent4">
                  <a:lumMod val="75000"/>
                </a:schemeClr>
              </a:solidFill>
              <a:latin typeface="微软雅黑" panose="020B0503020204020204" pitchFamily="34" charset="-122"/>
              <a:ea typeface="微软雅黑" panose="020B0503020204020204" pitchFamily="34" charset="-122"/>
            </a:endParaRPr>
          </a:p>
        </p:txBody>
      </p:sp>
      <p:sp>
        <p:nvSpPr>
          <p:cNvPr id="9" name="文本框 8">
            <a:extLst>
              <a:ext uri="{FF2B5EF4-FFF2-40B4-BE49-F238E27FC236}">
                <a16:creationId xmlns:a16="http://schemas.microsoft.com/office/drawing/2014/main" id="{5F715B9A-23C0-1489-D83D-2CC6E9135BAB}"/>
              </a:ext>
            </a:extLst>
          </p:cNvPr>
          <p:cNvSpPr txBox="1"/>
          <p:nvPr/>
        </p:nvSpPr>
        <p:spPr>
          <a:xfrm>
            <a:off x="494537" y="1447800"/>
            <a:ext cx="8154924" cy="954107"/>
          </a:xfrm>
          <a:prstGeom prst="rect">
            <a:avLst/>
          </a:prstGeom>
          <a:noFill/>
        </p:spPr>
        <p:txBody>
          <a:bodyPr wrap="square">
            <a:spAutoFit/>
          </a:bodyPr>
          <a:lstStyle/>
          <a:p>
            <a:pPr lvl="3" indent="457200" algn="just"/>
            <a:r>
              <a:rPr lang="en-US" altLang="zh-CN" sz="1800" dirty="0">
                <a:effectLst/>
                <a:latin typeface="Times New Roman" panose="02020603050405020304" pitchFamily="18" charset="0"/>
                <a:ea typeface="宋体" panose="02010600030101010101" pitchFamily="2" charset="-122"/>
              </a:rPr>
              <a:t>In the past decades, scientific papers have become less disruptive</a:t>
            </a:r>
            <a:r>
              <a:rPr lang="en-US" altLang="zh-CN" dirty="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 </a:t>
            </a:r>
            <a:r>
              <a:rPr lang="en-US" altLang="zh-CN" sz="1800" dirty="0">
                <a:effectLst/>
                <a:latin typeface="Times New Roman" panose="02020603050405020304" pitchFamily="18" charset="0"/>
                <a:ea typeface="宋体" panose="02010600030101010101" pitchFamily="2" charset="-122"/>
              </a:rPr>
              <a:t>Some studies attribute this drastic change to the scientific enterprise, team size, and collaboration distance</a:t>
            </a:r>
            <a:r>
              <a:rPr lang="en-US" altLang="zh-CN" dirty="0">
                <a:latin typeface="Times New Roman" panose="02020603050405020304" pitchFamily="18" charset="0"/>
                <a:ea typeface="宋体" panose="02010600030101010101" pitchFamily="2" charset="-122"/>
              </a:rPr>
              <a:t>.</a:t>
            </a:r>
            <a:endParaRPr lang="zh-CN" altLang="en-US" sz="2000" kern="100" dirty="0">
              <a:solidFill>
                <a:schemeClr val="accent3">
                  <a:lumMod val="50000"/>
                </a:schemeClr>
              </a:solidFill>
              <a:effectLst/>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5" name="文本框 4">
            <a:extLst>
              <a:ext uri="{FF2B5EF4-FFF2-40B4-BE49-F238E27FC236}">
                <a16:creationId xmlns:a16="http://schemas.microsoft.com/office/drawing/2014/main" id="{ACD65C90-71F8-2BDF-02DC-713CFA122E9F}"/>
              </a:ext>
            </a:extLst>
          </p:cNvPr>
          <p:cNvSpPr txBox="1"/>
          <p:nvPr/>
        </p:nvSpPr>
        <p:spPr>
          <a:xfrm>
            <a:off x="1219200" y="2895600"/>
            <a:ext cx="7582661" cy="400110"/>
          </a:xfrm>
          <a:prstGeom prst="rect">
            <a:avLst/>
          </a:prstGeom>
          <a:noFill/>
        </p:spPr>
        <p:txBody>
          <a:bodyPr wrap="square">
            <a:spAutoFit/>
          </a:bodyPr>
          <a:lstStyle/>
          <a:p>
            <a:r>
              <a:rPr lang="en-US" altLang="zh-CN" sz="2000" b="1" dirty="0">
                <a:solidFill>
                  <a:srgbClr val="FF0000"/>
                </a:solidFill>
                <a:latin typeface="Times New Roman" panose="02020603050405020304" pitchFamily="18" charset="0"/>
                <a:ea typeface="宋体" panose="02010600030101010101" pitchFamily="2" charset="-122"/>
              </a:rPr>
              <a:t>Does</a:t>
            </a:r>
            <a:r>
              <a:rPr lang="en-US" altLang="zh-CN" sz="2000" b="1" dirty="0">
                <a:solidFill>
                  <a:srgbClr val="FF0000"/>
                </a:solidFill>
                <a:effectLst/>
                <a:latin typeface="Times New Roman" panose="02020603050405020304" pitchFamily="18" charset="0"/>
                <a:ea typeface="宋体" panose="02010600030101010101" pitchFamily="2" charset="-122"/>
              </a:rPr>
              <a:t> a close-mentorship team fuses more disruptive ideas</a:t>
            </a:r>
            <a:r>
              <a:rPr lang="en-US" altLang="zh-CN" sz="2000" b="1" dirty="0">
                <a:solidFill>
                  <a:srgbClr val="FF0000"/>
                </a:solidFill>
                <a:latin typeface="Times New Roman" panose="02020603050405020304" pitchFamily="18" charset="0"/>
                <a:ea typeface="宋体" panose="02010600030101010101" pitchFamily="2" charset="-122"/>
              </a:rPr>
              <a:t>?</a:t>
            </a:r>
            <a:endParaRPr lang="zh-CN" altLang="en-US" sz="2000" b="1" dirty="0">
              <a:solidFill>
                <a:srgbClr val="FF0000"/>
              </a:solidFill>
            </a:endParaRPr>
          </a:p>
        </p:txBody>
      </p:sp>
      <p:sp>
        <p:nvSpPr>
          <p:cNvPr id="13" name="文本框 12">
            <a:extLst>
              <a:ext uri="{FF2B5EF4-FFF2-40B4-BE49-F238E27FC236}">
                <a16:creationId xmlns:a16="http://schemas.microsoft.com/office/drawing/2014/main" id="{8016A9EB-27B5-949C-BF22-247F8B9F6D31}"/>
              </a:ext>
            </a:extLst>
          </p:cNvPr>
          <p:cNvSpPr txBox="1"/>
          <p:nvPr/>
        </p:nvSpPr>
        <p:spPr>
          <a:xfrm>
            <a:off x="937449" y="3886200"/>
            <a:ext cx="7582661" cy="923330"/>
          </a:xfrm>
          <a:prstGeom prst="rect">
            <a:avLst/>
          </a:prstGeom>
          <a:noFill/>
        </p:spPr>
        <p:txBody>
          <a:bodyPr wrap="square">
            <a:spAutoFit/>
          </a:bodyPr>
          <a:lstStyle/>
          <a:p>
            <a:pPr algn="just"/>
            <a:r>
              <a:rPr lang="en-US" altLang="zh-CN" dirty="0">
                <a:latin typeface="Times New Roman" panose="02020603050405020304" pitchFamily="18" charset="0"/>
                <a:cs typeface="Times New Roman" panose="02020603050405020304" pitchFamily="18" charset="0"/>
              </a:rPr>
              <a:t>On one hand, close mentorship has long been suspected to be damaging the advisee`s achievement, due to endogamy, immobility, disciplinary cohesion and educational administration.</a:t>
            </a:r>
            <a:endParaRPr lang="zh-CN" altLang="en-US" dirty="0">
              <a:latin typeface="Times New Roman" panose="02020603050405020304" pitchFamily="18" charset="0"/>
              <a:cs typeface="Times New Roman" panose="02020603050405020304" pitchFamily="18" charset="0"/>
            </a:endParaRPr>
          </a:p>
        </p:txBody>
      </p:sp>
      <p:sp>
        <p:nvSpPr>
          <p:cNvPr id="15" name="文本框 14">
            <a:extLst>
              <a:ext uri="{FF2B5EF4-FFF2-40B4-BE49-F238E27FC236}">
                <a16:creationId xmlns:a16="http://schemas.microsoft.com/office/drawing/2014/main" id="{DCB313B8-AB35-4967-9710-1A58EC37CC8C}"/>
              </a:ext>
            </a:extLst>
          </p:cNvPr>
          <p:cNvSpPr txBox="1"/>
          <p:nvPr/>
        </p:nvSpPr>
        <p:spPr>
          <a:xfrm>
            <a:off x="937450" y="4891250"/>
            <a:ext cx="7712012" cy="1200329"/>
          </a:xfrm>
          <a:prstGeom prst="rect">
            <a:avLst/>
          </a:prstGeom>
          <a:noFill/>
        </p:spPr>
        <p:txBody>
          <a:bodyPr wrap="square">
            <a:spAutoFit/>
          </a:bodyPr>
          <a:lstStyle/>
          <a:p>
            <a:pPr algn="just"/>
            <a:r>
              <a:rPr lang="en-US" altLang="zh-CN" sz="1800" dirty="0">
                <a:effectLst/>
                <a:latin typeface="Times New Roman" panose="02020603050405020304" pitchFamily="18" charset="0"/>
                <a:ea typeface="宋体" panose="02010600030101010101" pitchFamily="2" charset="-122"/>
              </a:rPr>
              <a:t>On the other hand, mentors, especially the elite ones, can provide mentees with more advantageous resources, a mechanism that Zuckerman calls advantage accumulation. Mentees who are under the wings of elite mentors are likely to show a more promising future than others</a:t>
            </a:r>
            <a:endParaRPr lang="zh-CN" altLang="en-US" dirty="0"/>
          </a:p>
        </p:txBody>
      </p:sp>
    </p:spTree>
    <p:extLst>
      <p:ext uri="{BB962C8B-B14F-4D97-AF65-F5344CB8AC3E}">
        <p14:creationId xmlns:p14="http://schemas.microsoft.com/office/powerpoint/2010/main" val="3180618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855"/>
              </a:lnSpc>
            </a:pPr>
            <a:fld id="{81D60167-4931-47E6-BA6A-407CBD079E47}" type="slidenum">
              <a:rPr spc="-25" dirty="0"/>
              <a:t>3</a:t>
            </a:fld>
            <a:endParaRPr spc="-25" dirty="0"/>
          </a:p>
        </p:txBody>
      </p:sp>
      <p:sp>
        <p:nvSpPr>
          <p:cNvPr id="8" name="object 2">
            <a:extLst>
              <a:ext uri="{FF2B5EF4-FFF2-40B4-BE49-F238E27FC236}">
                <a16:creationId xmlns:a16="http://schemas.microsoft.com/office/drawing/2014/main" id="{03508D2D-F319-6CE6-E8D6-CA6C49721AE5}"/>
              </a:ext>
            </a:extLst>
          </p:cNvPr>
          <p:cNvSpPr txBox="1">
            <a:spLocks noGrp="1"/>
          </p:cNvSpPr>
          <p:nvPr>
            <p:ph type="title"/>
          </p:nvPr>
        </p:nvSpPr>
        <p:spPr>
          <a:xfrm>
            <a:off x="474369" y="155121"/>
            <a:ext cx="4097630" cy="506549"/>
          </a:xfrm>
          <a:prstGeom prst="rect">
            <a:avLst/>
          </a:prstGeom>
        </p:spPr>
        <p:txBody>
          <a:bodyPr vert="horz" wrap="square" lIns="0" tIns="13970" rIns="0" bIns="0" rtlCol="0">
            <a:spAutoFit/>
          </a:bodyPr>
          <a:lstStyle/>
          <a:p>
            <a:pPr marL="12700">
              <a:lnSpc>
                <a:spcPct val="100000"/>
              </a:lnSpc>
              <a:spcBef>
                <a:spcPts val="110"/>
              </a:spcBef>
            </a:pPr>
            <a:r>
              <a:rPr lang="en-US" altLang="zh-CN" sz="3200" i="0" spc="-10" dirty="0">
                <a:solidFill>
                  <a:schemeClr val="accent4">
                    <a:lumMod val="75000"/>
                  </a:schemeClr>
                </a:solidFill>
                <a:latin typeface="微软雅黑" panose="020B0503020204020204" pitchFamily="34" charset="-122"/>
                <a:ea typeface="微软雅黑" panose="020B0503020204020204" pitchFamily="34" charset="-122"/>
              </a:rPr>
              <a:t>2. Definition</a:t>
            </a:r>
            <a:endParaRPr lang="zh-CN" altLang="en-US" sz="3200" i="0" spc="-10" dirty="0">
              <a:solidFill>
                <a:schemeClr val="accent4">
                  <a:lumMod val="75000"/>
                </a:schemeClr>
              </a:solidFill>
              <a:latin typeface="微软雅黑" panose="020B0503020204020204" pitchFamily="34" charset="-122"/>
              <a:ea typeface="微软雅黑" panose="020B0503020204020204" pitchFamily="34" charset="-122"/>
            </a:endParaRPr>
          </a:p>
        </p:txBody>
      </p:sp>
      <p:sp>
        <p:nvSpPr>
          <p:cNvPr id="9" name="文本框 8">
            <a:extLst>
              <a:ext uri="{FF2B5EF4-FFF2-40B4-BE49-F238E27FC236}">
                <a16:creationId xmlns:a16="http://schemas.microsoft.com/office/drawing/2014/main" id="{5F715B9A-23C0-1489-D83D-2CC6E9135BAB}"/>
              </a:ext>
            </a:extLst>
          </p:cNvPr>
          <p:cNvSpPr txBox="1"/>
          <p:nvPr/>
        </p:nvSpPr>
        <p:spPr>
          <a:xfrm>
            <a:off x="601344" y="2907268"/>
            <a:ext cx="8154924" cy="1791773"/>
          </a:xfrm>
          <a:prstGeom prst="rect">
            <a:avLst/>
          </a:prstGeom>
          <a:noFill/>
        </p:spPr>
        <p:txBody>
          <a:bodyPr wrap="square">
            <a:spAutoFit/>
          </a:bodyPr>
          <a:lstStyle/>
          <a:p>
            <a:pPr lvl="3" indent="457200" algn="just">
              <a:lnSpc>
                <a:spcPct val="125000"/>
              </a:lnSpc>
            </a:pPr>
            <a:r>
              <a:rPr lang="en-US" altLang="zh-CN" sz="1800" dirty="0">
                <a:effectLst/>
                <a:latin typeface="Times New Roman" panose="02020603050405020304" pitchFamily="18" charset="0"/>
                <a:ea typeface="宋体" panose="02010600030101010101" pitchFamily="2" charset="-122"/>
              </a:rPr>
              <a:t>Mentorship can occur formally through doctoral and postdoctoral advisor–advisee relationships or informally through collaborations. </a:t>
            </a:r>
          </a:p>
          <a:p>
            <a:pPr lvl="3" indent="457200" algn="just">
              <a:lnSpc>
                <a:spcPct val="125000"/>
              </a:lnSpc>
            </a:pPr>
            <a:r>
              <a:rPr lang="en-US" altLang="zh-CN" sz="1800" dirty="0">
                <a:effectLst/>
                <a:latin typeface="Times New Roman" panose="02020603050405020304" pitchFamily="18" charset="0"/>
                <a:ea typeface="宋体" panose="02010600030101010101" pitchFamily="2" charset="-122"/>
              </a:rPr>
              <a:t>Some genealogy databases like </a:t>
            </a:r>
            <a:r>
              <a:rPr lang="en-US" altLang="zh-CN" sz="1800" i="1" dirty="0">
                <a:effectLst/>
                <a:latin typeface="Times New Roman" panose="02020603050405020304" pitchFamily="18" charset="0"/>
                <a:ea typeface="宋体" panose="02010600030101010101" pitchFamily="2" charset="-122"/>
              </a:rPr>
              <a:t>The Academic Family Tree </a:t>
            </a:r>
            <a:r>
              <a:rPr lang="en-US" altLang="zh-CN" sz="1800" dirty="0">
                <a:effectLst/>
                <a:latin typeface="Times New Roman" panose="02020603050405020304" pitchFamily="18" charset="0"/>
                <a:ea typeface="宋体" panose="02010600030101010101" pitchFamily="2" charset="-122"/>
              </a:rPr>
              <a:t>encompass both advisor-advisee relationships and broad range relationships which means the mentee may be the “learner” in mentoring relationships regardless of age or position.</a:t>
            </a:r>
            <a:endParaRPr lang="zh-CN" altLang="en-US" sz="2000" kern="100" dirty="0">
              <a:solidFill>
                <a:schemeClr val="accent3">
                  <a:lumMod val="50000"/>
                </a:schemeClr>
              </a:solidFill>
              <a:effectLst/>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文本框 2">
            <a:extLst>
              <a:ext uri="{FF2B5EF4-FFF2-40B4-BE49-F238E27FC236}">
                <a16:creationId xmlns:a16="http://schemas.microsoft.com/office/drawing/2014/main" id="{6DB15120-8780-D6E0-4E87-A34E97D24CDB}"/>
              </a:ext>
            </a:extLst>
          </p:cNvPr>
          <p:cNvSpPr txBox="1"/>
          <p:nvPr/>
        </p:nvSpPr>
        <p:spPr>
          <a:xfrm>
            <a:off x="1066799" y="4812268"/>
            <a:ext cx="7010400" cy="369332"/>
          </a:xfrm>
          <a:prstGeom prst="rect">
            <a:avLst/>
          </a:prstGeom>
          <a:noFill/>
        </p:spPr>
        <p:txBody>
          <a:bodyPr wrap="square">
            <a:spAutoFit/>
          </a:bodyPr>
          <a:lstStyle/>
          <a:p>
            <a:r>
              <a:rPr lang="en-US" altLang="zh-CN" sz="1800" dirty="0">
                <a:solidFill>
                  <a:srgbClr val="FF0000"/>
                </a:solidFill>
                <a:effectLst/>
                <a:latin typeface="Times New Roman" panose="02020603050405020304" pitchFamily="18" charset="0"/>
                <a:ea typeface="宋体" panose="02010600030101010101" pitchFamily="2" charset="-122"/>
              </a:rPr>
              <a:t>Here, we refer mentorship to as the advisor-advisee relationship.</a:t>
            </a:r>
            <a:endParaRPr lang="zh-CN" altLang="en-US" dirty="0">
              <a:solidFill>
                <a:srgbClr val="FF0000"/>
              </a:solidFill>
            </a:endParaRPr>
          </a:p>
        </p:txBody>
      </p:sp>
      <p:sp>
        <p:nvSpPr>
          <p:cNvPr id="6" name="文本框 5">
            <a:extLst>
              <a:ext uri="{FF2B5EF4-FFF2-40B4-BE49-F238E27FC236}">
                <a16:creationId xmlns:a16="http://schemas.microsoft.com/office/drawing/2014/main" id="{63520211-2B31-618C-DF06-672C1C06E05B}"/>
              </a:ext>
            </a:extLst>
          </p:cNvPr>
          <p:cNvSpPr txBox="1"/>
          <p:nvPr/>
        </p:nvSpPr>
        <p:spPr>
          <a:xfrm>
            <a:off x="1057274" y="1842136"/>
            <a:ext cx="7469123" cy="923330"/>
          </a:xfrm>
          <a:prstGeom prst="rect">
            <a:avLst/>
          </a:prstGeom>
          <a:noFill/>
        </p:spPr>
        <p:txBody>
          <a:bodyPr wrap="square">
            <a:spAutoFit/>
          </a:bodyPr>
          <a:lstStyle/>
          <a:p>
            <a:r>
              <a:rPr lang="en-US" altLang="zh-CN" b="1" dirty="0">
                <a:latin typeface="Times New Roman" panose="02020603050405020304" pitchFamily="18" charset="0"/>
                <a:ea typeface="宋体" panose="02010600030101010101" pitchFamily="2" charset="-122"/>
              </a:rPr>
              <a:t>A</a:t>
            </a:r>
            <a:r>
              <a:rPr lang="en-US" altLang="zh-CN" sz="1800" b="1" dirty="0">
                <a:effectLst/>
                <a:latin typeface="Times New Roman" panose="02020603050405020304" pitchFamily="18" charset="0"/>
                <a:ea typeface="宋体" panose="02010600030101010101" pitchFamily="2" charset="-122"/>
              </a:rPr>
              <a:t>ssumption: </a:t>
            </a:r>
            <a:r>
              <a:rPr lang="en-US" altLang="zh-CN" sz="1800" dirty="0">
                <a:effectLst/>
                <a:latin typeface="Times New Roman" panose="02020603050405020304" pitchFamily="18" charset="0"/>
                <a:ea typeface="宋体" panose="02010600030101010101" pitchFamily="2" charset="-122"/>
              </a:rPr>
              <a:t>a close-mentorship team means all the members in a team belong to the same genealogy, while an open-mentorship team means the members belong to more than one genealogy.</a:t>
            </a:r>
            <a:endParaRPr lang="zh-CN" altLang="en-US" dirty="0"/>
          </a:p>
        </p:txBody>
      </p:sp>
    </p:spTree>
    <p:extLst>
      <p:ext uri="{BB962C8B-B14F-4D97-AF65-F5344CB8AC3E}">
        <p14:creationId xmlns:p14="http://schemas.microsoft.com/office/powerpoint/2010/main" val="1746315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855"/>
              </a:lnSpc>
            </a:pPr>
            <a:fld id="{81D60167-4931-47E6-BA6A-407CBD079E47}" type="slidenum">
              <a:rPr spc="-25" dirty="0"/>
              <a:t>4</a:t>
            </a:fld>
            <a:endParaRPr spc="-25" dirty="0"/>
          </a:p>
        </p:txBody>
      </p:sp>
      <p:sp>
        <p:nvSpPr>
          <p:cNvPr id="8" name="object 2">
            <a:extLst>
              <a:ext uri="{FF2B5EF4-FFF2-40B4-BE49-F238E27FC236}">
                <a16:creationId xmlns:a16="http://schemas.microsoft.com/office/drawing/2014/main" id="{03508D2D-F319-6CE6-E8D6-CA6C49721AE5}"/>
              </a:ext>
            </a:extLst>
          </p:cNvPr>
          <p:cNvSpPr txBox="1">
            <a:spLocks noGrp="1"/>
          </p:cNvSpPr>
          <p:nvPr>
            <p:ph type="title"/>
          </p:nvPr>
        </p:nvSpPr>
        <p:spPr>
          <a:xfrm>
            <a:off x="474369" y="155121"/>
            <a:ext cx="4097630" cy="506549"/>
          </a:xfrm>
          <a:prstGeom prst="rect">
            <a:avLst/>
          </a:prstGeom>
        </p:spPr>
        <p:txBody>
          <a:bodyPr vert="horz" wrap="square" lIns="0" tIns="13970" rIns="0" bIns="0" rtlCol="0">
            <a:spAutoFit/>
          </a:bodyPr>
          <a:lstStyle/>
          <a:p>
            <a:pPr marL="12700">
              <a:lnSpc>
                <a:spcPct val="100000"/>
              </a:lnSpc>
              <a:spcBef>
                <a:spcPts val="110"/>
              </a:spcBef>
            </a:pPr>
            <a:r>
              <a:rPr lang="en-US" altLang="zh-CN" sz="3200" i="0" spc="-10" dirty="0">
                <a:solidFill>
                  <a:schemeClr val="accent4">
                    <a:lumMod val="75000"/>
                  </a:schemeClr>
                </a:solidFill>
                <a:latin typeface="微软雅黑" panose="020B0503020204020204" pitchFamily="34" charset="-122"/>
                <a:ea typeface="微软雅黑" panose="020B0503020204020204" pitchFamily="34" charset="-122"/>
              </a:rPr>
              <a:t>3. Data and method</a:t>
            </a:r>
            <a:endParaRPr lang="zh-CN" altLang="en-US" sz="3200" i="0" spc="-10" dirty="0">
              <a:solidFill>
                <a:schemeClr val="accent4">
                  <a:lumMod val="75000"/>
                </a:schemeClr>
              </a:solidFill>
              <a:latin typeface="微软雅黑" panose="020B0503020204020204" pitchFamily="34" charset="-122"/>
              <a:ea typeface="微软雅黑" panose="020B0503020204020204" pitchFamily="34" charset="-122"/>
            </a:endParaRPr>
          </a:p>
        </p:txBody>
      </p:sp>
      <p:sp>
        <p:nvSpPr>
          <p:cNvPr id="9" name="文本框 8">
            <a:extLst>
              <a:ext uri="{FF2B5EF4-FFF2-40B4-BE49-F238E27FC236}">
                <a16:creationId xmlns:a16="http://schemas.microsoft.com/office/drawing/2014/main" id="{5F715B9A-23C0-1489-D83D-2CC6E9135BAB}"/>
              </a:ext>
            </a:extLst>
          </p:cNvPr>
          <p:cNvSpPr txBox="1"/>
          <p:nvPr/>
        </p:nvSpPr>
        <p:spPr>
          <a:xfrm>
            <a:off x="991901" y="1524000"/>
            <a:ext cx="7160195" cy="4522648"/>
          </a:xfrm>
          <a:prstGeom prst="rect">
            <a:avLst/>
          </a:prstGeom>
          <a:noFill/>
        </p:spPr>
        <p:txBody>
          <a:bodyPr wrap="square">
            <a:spAutoFit/>
          </a:bodyPr>
          <a:lstStyle/>
          <a:p>
            <a:pPr marL="285750" lvl="3" indent="-285750" algn="just">
              <a:lnSpc>
                <a:spcPct val="125000"/>
              </a:lnSpc>
              <a:spcBef>
                <a:spcPts val="600"/>
              </a:spcBef>
              <a:buFont typeface="Arial" panose="020B0604020202020204" pitchFamily="34" charset="0"/>
              <a:buChar char="•"/>
            </a:pPr>
            <a:r>
              <a:rPr lang="en-US" altLang="zh-CN" sz="1800" dirty="0">
                <a:effectLst/>
                <a:latin typeface="Times New Roman" panose="02020603050405020304" pitchFamily="18" charset="0"/>
                <a:ea typeface="宋体" panose="02010600030101010101" pitchFamily="2" charset="-122"/>
              </a:rPr>
              <a:t>We derive mentorship from the dataset released by Qing et al (2022), which enriches the Academic Family Tree by adding publication records from Microsoft Academic Graph (MAG) (Ke et al., 2022).</a:t>
            </a:r>
          </a:p>
          <a:p>
            <a:pPr marL="285750" lvl="3" indent="-285750" algn="just">
              <a:lnSpc>
                <a:spcPct val="125000"/>
              </a:lnSpc>
              <a:spcBef>
                <a:spcPts val="600"/>
              </a:spcBef>
              <a:buFont typeface="Arial" panose="020B0604020202020204" pitchFamily="34" charset="0"/>
              <a:buChar char="•"/>
            </a:pPr>
            <a:r>
              <a:rPr lang="en-US" altLang="zh-CN" sz="1800" dirty="0">
                <a:effectLst/>
                <a:latin typeface="Times New Roman" panose="02020603050405020304" pitchFamily="18" charset="0"/>
                <a:ea typeface="宋体" panose="02010600030101010101" pitchFamily="2" charset="-122"/>
              </a:rPr>
              <a:t>Select the record with the research area including “neuro” from research.csv in Qing et al (2022). </a:t>
            </a:r>
            <a:endParaRPr lang="en-US" altLang="zh-CN" dirty="0">
              <a:latin typeface="Times New Roman" panose="02020603050405020304" pitchFamily="18" charset="0"/>
              <a:ea typeface="宋体" panose="02010600030101010101" pitchFamily="2" charset="-122"/>
            </a:endParaRPr>
          </a:p>
          <a:p>
            <a:pPr marL="285750" lvl="3" indent="-285750" algn="just">
              <a:lnSpc>
                <a:spcPct val="125000"/>
              </a:lnSpc>
              <a:spcBef>
                <a:spcPts val="600"/>
              </a:spcBef>
              <a:buFont typeface="Arial" panose="020B0604020202020204" pitchFamily="34" charset="0"/>
              <a:buChar char="•"/>
            </a:pPr>
            <a:r>
              <a:rPr lang="en-US" altLang="zh-CN" sz="1800" dirty="0">
                <a:effectLst/>
                <a:latin typeface="Times New Roman" panose="02020603050405020304" pitchFamily="18" charset="0"/>
                <a:ea typeface="宋体" panose="02010600030101010101" pitchFamily="2" charset="-122"/>
              </a:rPr>
              <a:t>Construct academic genealogy based on the mentorship type. Graduate student, postdoc, and their mentors are treated as vertices. The edges are directed from mentors to graduate student and postdoc. For each vertex, we attach the attribute of MAG author ID.</a:t>
            </a:r>
          </a:p>
          <a:p>
            <a:pPr marL="285750" lvl="3" indent="-285750" algn="just">
              <a:lnSpc>
                <a:spcPct val="125000"/>
              </a:lnSpc>
              <a:spcBef>
                <a:spcPts val="600"/>
              </a:spcBef>
              <a:buFont typeface="Arial" panose="020B0604020202020204" pitchFamily="34" charset="0"/>
              <a:buChar char="•"/>
            </a:pPr>
            <a:r>
              <a:rPr lang="en-US" altLang="zh-CN" dirty="0">
                <a:latin typeface="Times New Roman" panose="02020603050405020304" pitchFamily="18" charset="0"/>
                <a:ea typeface="宋体" panose="02010600030101010101" pitchFamily="2" charset="-122"/>
              </a:rPr>
              <a:t>We obtain the Disruption index (DI) from </a:t>
            </a:r>
            <a:r>
              <a:rPr lang="en-US" altLang="zh-CN" dirty="0" err="1">
                <a:latin typeface="Times New Roman" panose="02020603050405020304" pitchFamily="18" charset="0"/>
                <a:ea typeface="宋体" panose="02010600030101010101" pitchFamily="2" charset="-122"/>
              </a:rPr>
              <a:t>SciSciNet</a:t>
            </a:r>
            <a:r>
              <a:rPr lang="en-US" altLang="zh-CN" dirty="0">
                <a:latin typeface="Times New Roman" panose="02020603050405020304" pitchFamily="18" charset="0"/>
                <a:ea typeface="宋体" panose="02010600030101010101" pitchFamily="2" charset="-122"/>
              </a:rPr>
              <a:t>. </a:t>
            </a:r>
            <a:endParaRPr lang="en-US" altLang="zh-CN" sz="1800" dirty="0">
              <a:effectLst/>
              <a:latin typeface="Times New Roman" panose="02020603050405020304" pitchFamily="18" charset="0"/>
              <a:ea typeface="宋体" panose="02010600030101010101" pitchFamily="2" charset="-122"/>
            </a:endParaRPr>
          </a:p>
          <a:p>
            <a:pPr marL="285750" lvl="3" indent="-285750" algn="just">
              <a:lnSpc>
                <a:spcPct val="125000"/>
              </a:lnSpc>
              <a:spcBef>
                <a:spcPts val="600"/>
              </a:spcBef>
              <a:buFont typeface="Arial" panose="020B0604020202020204" pitchFamily="34" charset="0"/>
              <a:buChar char="•"/>
            </a:pPr>
            <a:r>
              <a:rPr lang="en-US" altLang="zh-CN" sz="1800" dirty="0">
                <a:effectLst/>
                <a:latin typeface="Times New Roman" panose="02020603050405020304" pitchFamily="18" charset="0"/>
                <a:ea typeface="宋体" panose="02010600030101010101" pitchFamily="2" charset="-122"/>
              </a:rPr>
              <a:t>After excluding missing values, there were </a:t>
            </a:r>
            <a:r>
              <a:rPr lang="en-US" altLang="zh-CN" sz="1800" dirty="0">
                <a:solidFill>
                  <a:srgbClr val="FF0000"/>
                </a:solidFill>
                <a:effectLst/>
                <a:latin typeface="Times New Roman" panose="02020603050405020304" pitchFamily="18" charset="0"/>
                <a:ea typeface="宋体" panose="02010600030101010101" pitchFamily="2" charset="-122"/>
              </a:rPr>
              <a:t>361,189 papers, 82,814 authors, and 5,855 academic genealogies. </a:t>
            </a:r>
          </a:p>
        </p:txBody>
      </p:sp>
    </p:spTree>
    <p:extLst>
      <p:ext uri="{BB962C8B-B14F-4D97-AF65-F5344CB8AC3E}">
        <p14:creationId xmlns:p14="http://schemas.microsoft.com/office/powerpoint/2010/main" val="1404386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855"/>
              </a:lnSpc>
            </a:pPr>
            <a:fld id="{81D60167-4931-47E6-BA6A-407CBD079E47}" type="slidenum">
              <a:rPr spc="-25" dirty="0"/>
              <a:t>5</a:t>
            </a:fld>
            <a:endParaRPr spc="-25" dirty="0"/>
          </a:p>
        </p:txBody>
      </p:sp>
      <p:sp>
        <p:nvSpPr>
          <p:cNvPr id="8" name="object 2">
            <a:extLst>
              <a:ext uri="{FF2B5EF4-FFF2-40B4-BE49-F238E27FC236}">
                <a16:creationId xmlns:a16="http://schemas.microsoft.com/office/drawing/2014/main" id="{03508D2D-F319-6CE6-E8D6-CA6C49721AE5}"/>
              </a:ext>
            </a:extLst>
          </p:cNvPr>
          <p:cNvSpPr txBox="1">
            <a:spLocks noGrp="1"/>
          </p:cNvSpPr>
          <p:nvPr>
            <p:ph type="title"/>
          </p:nvPr>
        </p:nvSpPr>
        <p:spPr>
          <a:xfrm>
            <a:off x="474369" y="155121"/>
            <a:ext cx="4097630" cy="506549"/>
          </a:xfrm>
          <a:prstGeom prst="rect">
            <a:avLst/>
          </a:prstGeom>
        </p:spPr>
        <p:txBody>
          <a:bodyPr vert="horz" wrap="square" lIns="0" tIns="13970" rIns="0" bIns="0" rtlCol="0">
            <a:spAutoFit/>
          </a:bodyPr>
          <a:lstStyle/>
          <a:p>
            <a:pPr marL="12700">
              <a:lnSpc>
                <a:spcPct val="100000"/>
              </a:lnSpc>
              <a:spcBef>
                <a:spcPts val="110"/>
              </a:spcBef>
            </a:pPr>
            <a:r>
              <a:rPr lang="en-US" altLang="zh-CN" sz="3200" i="0" spc="-10" dirty="0">
                <a:solidFill>
                  <a:schemeClr val="accent4">
                    <a:lumMod val="75000"/>
                  </a:schemeClr>
                </a:solidFill>
                <a:latin typeface="微软雅黑" panose="020B0503020204020204" pitchFamily="34" charset="-122"/>
                <a:ea typeface="微软雅黑" panose="020B0503020204020204" pitchFamily="34" charset="-122"/>
              </a:rPr>
              <a:t>3. Data and method</a:t>
            </a:r>
            <a:endParaRPr lang="zh-CN" altLang="en-US" sz="3200" i="0" spc="-10" dirty="0">
              <a:solidFill>
                <a:schemeClr val="accent4">
                  <a:lumMod val="75000"/>
                </a:schemeClr>
              </a:solidFill>
              <a:latin typeface="微软雅黑" panose="020B0503020204020204" pitchFamily="34" charset="-122"/>
              <a:ea typeface="微软雅黑" panose="020B0503020204020204" pitchFamily="34" charset="-122"/>
            </a:endParaRPr>
          </a:p>
        </p:txBody>
      </p:sp>
      <p:sp>
        <p:nvSpPr>
          <p:cNvPr id="9" name="文本框 8">
            <a:extLst>
              <a:ext uri="{FF2B5EF4-FFF2-40B4-BE49-F238E27FC236}">
                <a16:creationId xmlns:a16="http://schemas.microsoft.com/office/drawing/2014/main" id="{5F715B9A-23C0-1489-D83D-2CC6E9135BAB}"/>
              </a:ext>
            </a:extLst>
          </p:cNvPr>
          <p:cNvSpPr txBox="1"/>
          <p:nvPr/>
        </p:nvSpPr>
        <p:spPr>
          <a:xfrm>
            <a:off x="991901" y="1524000"/>
            <a:ext cx="7160195" cy="1098634"/>
          </a:xfrm>
          <a:prstGeom prst="rect">
            <a:avLst/>
          </a:prstGeom>
          <a:noFill/>
        </p:spPr>
        <p:txBody>
          <a:bodyPr wrap="square">
            <a:spAutoFit/>
          </a:bodyPr>
          <a:lstStyle/>
          <a:p>
            <a:pPr marL="285750" lvl="3" indent="-285750" algn="just">
              <a:lnSpc>
                <a:spcPct val="125000"/>
              </a:lnSpc>
              <a:spcBef>
                <a:spcPts val="600"/>
              </a:spcBef>
              <a:buFont typeface="Arial" panose="020B0604020202020204" pitchFamily="34" charset="0"/>
              <a:buChar char="•"/>
            </a:pPr>
            <a:r>
              <a:rPr lang="en-US" altLang="zh-CN" sz="1800" dirty="0">
                <a:effectLst/>
                <a:latin typeface="Times New Roman" panose="02020603050405020304" pitchFamily="18" charset="0"/>
                <a:ea typeface="宋体" panose="02010600030101010101" pitchFamily="2" charset="-122"/>
              </a:rPr>
              <a:t>We adapt </a:t>
            </a:r>
            <a:r>
              <a:rPr lang="en-US" altLang="zh-CN" sz="1800" dirty="0">
                <a:solidFill>
                  <a:srgbClr val="FF0000"/>
                </a:solidFill>
                <a:effectLst/>
                <a:latin typeface="Times New Roman" panose="02020603050405020304" pitchFamily="18" charset="0"/>
                <a:ea typeface="宋体" panose="02010600030101010101" pitchFamily="2" charset="-122"/>
              </a:rPr>
              <a:t>Propensity Score Matching </a:t>
            </a:r>
            <a:r>
              <a:rPr lang="en-US" altLang="zh-CN" sz="1800" dirty="0">
                <a:effectLst/>
                <a:latin typeface="Times New Roman" panose="02020603050405020304" pitchFamily="18" charset="0"/>
                <a:ea typeface="宋体" panose="02010600030101010101" pitchFamily="2" charset="-122"/>
              </a:rPr>
              <a:t>(PSM) to validate causality between mentorship type and DI. The main effect of this study is the effect of the close-mentorship team on DI (</a:t>
            </a:r>
            <a:r>
              <a:rPr lang="en-US" altLang="zh-CN" sz="1800" dirty="0">
                <a:solidFill>
                  <a:srgbClr val="FF0000"/>
                </a:solidFill>
                <a:effectLst/>
                <a:latin typeface="Times New Roman" panose="02020603050405020304" pitchFamily="18" charset="0"/>
                <a:ea typeface="宋体" panose="02010600030101010101" pitchFamily="2" charset="-122"/>
              </a:rPr>
              <a:t>treatment effect</a:t>
            </a:r>
            <a:r>
              <a:rPr lang="en-US" altLang="zh-CN" sz="1800" dirty="0">
                <a:effectLst/>
                <a:latin typeface="Times New Roman" panose="02020603050405020304" pitchFamily="18" charset="0"/>
                <a:ea typeface="宋体" panose="02010600030101010101" pitchFamily="2" charset="-122"/>
              </a:rPr>
              <a:t>).</a:t>
            </a:r>
            <a:endParaRPr lang="en-US" altLang="zh-CN" sz="1800" dirty="0">
              <a:solidFill>
                <a:srgbClr val="FF0000"/>
              </a:solidFill>
              <a:effectLst/>
              <a:latin typeface="Times New Roman" panose="02020603050405020304" pitchFamily="18" charset="0"/>
              <a:ea typeface="宋体" panose="02010600030101010101" pitchFamily="2" charset="-122"/>
            </a:endParaRPr>
          </a:p>
        </p:txBody>
      </p:sp>
      <p:graphicFrame>
        <p:nvGraphicFramePr>
          <p:cNvPr id="3" name="表格 2">
            <a:extLst>
              <a:ext uri="{FF2B5EF4-FFF2-40B4-BE49-F238E27FC236}">
                <a16:creationId xmlns:a16="http://schemas.microsoft.com/office/drawing/2014/main" id="{97EF5FEE-6E12-06EB-ED37-9CB287FF51CA}"/>
              </a:ext>
            </a:extLst>
          </p:cNvPr>
          <p:cNvGraphicFramePr>
            <a:graphicFrameLocks noGrp="1"/>
          </p:cNvGraphicFramePr>
          <p:nvPr>
            <p:extLst>
              <p:ext uri="{D42A27DB-BD31-4B8C-83A1-F6EECF244321}">
                <p14:modId xmlns:p14="http://schemas.microsoft.com/office/powerpoint/2010/main" val="1823178481"/>
              </p:ext>
            </p:extLst>
          </p:nvPr>
        </p:nvGraphicFramePr>
        <p:xfrm>
          <a:off x="1083618" y="2971800"/>
          <a:ext cx="6976760" cy="3017332"/>
        </p:xfrm>
        <a:graphic>
          <a:graphicData uri="http://schemas.openxmlformats.org/drawingml/2006/table">
            <a:tbl>
              <a:tblPr firstRow="1" firstCol="1" bandRow="1"/>
              <a:tblGrid>
                <a:gridCol w="820103">
                  <a:extLst>
                    <a:ext uri="{9D8B030D-6E8A-4147-A177-3AD203B41FA5}">
                      <a16:colId xmlns:a16="http://schemas.microsoft.com/office/drawing/2014/main" val="1971980928"/>
                    </a:ext>
                  </a:extLst>
                </a:gridCol>
                <a:gridCol w="1310821">
                  <a:extLst>
                    <a:ext uri="{9D8B030D-6E8A-4147-A177-3AD203B41FA5}">
                      <a16:colId xmlns:a16="http://schemas.microsoft.com/office/drawing/2014/main" val="32482429"/>
                    </a:ext>
                  </a:extLst>
                </a:gridCol>
                <a:gridCol w="1676338">
                  <a:extLst>
                    <a:ext uri="{9D8B030D-6E8A-4147-A177-3AD203B41FA5}">
                      <a16:colId xmlns:a16="http://schemas.microsoft.com/office/drawing/2014/main" val="2257245222"/>
                    </a:ext>
                  </a:extLst>
                </a:gridCol>
                <a:gridCol w="3169498">
                  <a:extLst>
                    <a:ext uri="{9D8B030D-6E8A-4147-A177-3AD203B41FA5}">
                      <a16:colId xmlns:a16="http://schemas.microsoft.com/office/drawing/2014/main" val="3065616040"/>
                    </a:ext>
                  </a:extLst>
                </a:gridCol>
              </a:tblGrid>
              <a:tr h="228470">
                <a:tc>
                  <a:txBody>
                    <a:bodyPr/>
                    <a:lstStyle/>
                    <a:p>
                      <a:pPr algn="ctr">
                        <a:lnSpc>
                          <a:spcPct val="125000"/>
                        </a:lnSpc>
                      </a:pPr>
                      <a:r>
                        <a:rPr lang="en-US" sz="1300" b="1" kern="100">
                          <a:effectLst/>
                          <a:latin typeface="Times New Roman" panose="02020603050405020304" pitchFamily="18" charset="0"/>
                          <a:ea typeface="宋体" panose="02010600030101010101" pitchFamily="2" charset="-122"/>
                        </a:rPr>
                        <a:t>No</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pPr>
                      <a:r>
                        <a:rPr lang="en-US" sz="1300" b="1" kern="100">
                          <a:effectLst/>
                          <a:latin typeface="Times New Roman" panose="02020603050405020304" pitchFamily="18" charset="0"/>
                          <a:ea typeface="宋体" panose="02010600030101010101" pitchFamily="2" charset="-122"/>
                        </a:rPr>
                        <a:t>Variable</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pPr>
                      <a:r>
                        <a:rPr lang="en-US" sz="1300" b="1" kern="100">
                          <a:effectLst/>
                          <a:latin typeface="Times New Roman" panose="02020603050405020304" pitchFamily="18" charset="0"/>
                          <a:ea typeface="宋体" panose="02010600030101010101" pitchFamily="2" charset="-122"/>
                        </a:rPr>
                        <a:t>Variable type</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pPr>
                      <a:r>
                        <a:rPr lang="en-US" sz="1300" b="1" kern="100">
                          <a:effectLst/>
                          <a:latin typeface="Times New Roman" panose="02020603050405020304" pitchFamily="18" charset="0"/>
                          <a:ea typeface="宋体" panose="02010600030101010101" pitchFamily="2" charset="-122"/>
                        </a:rPr>
                        <a:t>Annotation</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82837555"/>
                  </a:ext>
                </a:extLst>
              </a:tr>
              <a:tr h="480551">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1</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treatment</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binary</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25000"/>
                        </a:lnSpc>
                      </a:pPr>
                      <a:r>
                        <a:rPr lang="en-US" sz="1300" kern="100">
                          <a:effectLst/>
                          <a:latin typeface="Times New Roman" panose="02020603050405020304" pitchFamily="18" charset="0"/>
                          <a:ea typeface="宋体" panose="02010600030101010101" pitchFamily="2" charset="-122"/>
                        </a:rPr>
                        <a:t>1 if it is a close-mentorship team; 0 if it is open-mentorship team</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89843495"/>
                  </a:ext>
                </a:extLst>
              </a:tr>
              <a:tr h="228470">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2</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outcome</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continuous</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25000"/>
                        </a:lnSpc>
                      </a:pPr>
                      <a:r>
                        <a:rPr lang="en-US" sz="1300" kern="100">
                          <a:effectLst/>
                          <a:latin typeface="Times New Roman" panose="02020603050405020304" pitchFamily="18" charset="0"/>
                          <a:ea typeface="宋体" panose="02010600030101010101" pitchFamily="2" charset="-122"/>
                        </a:rPr>
                        <a:t>Disruption index (DI)</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64744082"/>
                  </a:ext>
                </a:extLst>
              </a:tr>
              <a:tr h="228470">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3</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PY</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discrete</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25000"/>
                        </a:lnSpc>
                      </a:pPr>
                      <a:r>
                        <a:rPr lang="en-US" sz="1300" kern="100">
                          <a:effectLst/>
                          <a:latin typeface="Times New Roman" panose="02020603050405020304" pitchFamily="18" charset="0"/>
                          <a:ea typeface="宋体" panose="02010600030101010101" pitchFamily="2" charset="-122"/>
                        </a:rPr>
                        <a:t>Publication year</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33466884"/>
                  </a:ext>
                </a:extLst>
              </a:tr>
              <a:tr h="228470">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4</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CI</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discrete</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25000"/>
                        </a:lnSpc>
                      </a:pPr>
                      <a:r>
                        <a:rPr lang="en-US" sz="1300" kern="100">
                          <a:effectLst/>
                          <a:latin typeface="Times New Roman" panose="02020603050405020304" pitchFamily="18" charset="0"/>
                          <a:ea typeface="宋体" panose="02010600030101010101" pitchFamily="2" charset="-122"/>
                        </a:rPr>
                        <a:t>Total citation counts</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18610467"/>
                  </a:ext>
                </a:extLst>
              </a:tr>
              <a:tr h="480551">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5</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A10</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continuous</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25000"/>
                        </a:lnSpc>
                      </a:pPr>
                      <a:r>
                        <a:rPr lang="en-US" sz="1300" kern="100">
                          <a:effectLst/>
                          <a:latin typeface="Times New Roman" panose="02020603050405020304" pitchFamily="18" charset="0"/>
                          <a:ea typeface="宋体" panose="02010600030101010101" pitchFamily="2" charset="-122"/>
                        </a:rPr>
                        <a:t>10</a:t>
                      </a:r>
                      <a:r>
                        <a:rPr lang="en-US" sz="1300" kern="100" baseline="30000">
                          <a:effectLst/>
                          <a:latin typeface="Times New Roman" panose="02020603050405020304" pitchFamily="18" charset="0"/>
                          <a:ea typeface="宋体" panose="02010600030101010101" pitchFamily="2" charset="-122"/>
                        </a:rPr>
                        <a:t>th</a:t>
                      </a:r>
                      <a:r>
                        <a:rPr lang="en-US" sz="1300" kern="100">
                          <a:effectLst/>
                          <a:latin typeface="Times New Roman" panose="02020603050405020304" pitchFamily="18" charset="0"/>
                          <a:ea typeface="宋体" panose="02010600030101010101" pitchFamily="2" charset="-122"/>
                        </a:rPr>
                        <a:t> percentile Z-score of the paper defined in Uzzi et al (2013)</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97212471"/>
                  </a:ext>
                </a:extLst>
              </a:tr>
              <a:tr h="228470">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6</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TS</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discrete</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25000"/>
                        </a:lnSpc>
                      </a:pPr>
                      <a:r>
                        <a:rPr lang="en-US" sz="1300" kern="100">
                          <a:effectLst/>
                          <a:latin typeface="Times New Roman" panose="02020603050405020304" pitchFamily="18" charset="0"/>
                          <a:ea typeface="宋体" panose="02010600030101010101" pitchFamily="2" charset="-122"/>
                        </a:rPr>
                        <a:t>Team size of an article</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9796181"/>
                  </a:ext>
                </a:extLst>
              </a:tr>
              <a:tr h="228470">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7</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RC</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binary</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25000"/>
                        </a:lnSpc>
                      </a:pPr>
                      <a:r>
                        <a:rPr lang="en-US" sz="1300" kern="100">
                          <a:effectLst/>
                          <a:latin typeface="Times New Roman" panose="02020603050405020304" pitchFamily="18" charset="0"/>
                          <a:ea typeface="宋体" panose="02010600030101010101" pitchFamily="2" charset="-122"/>
                        </a:rPr>
                        <a:t>1 if it is remote collaboration; 0 if it is not</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4353941"/>
                  </a:ext>
                </a:extLst>
              </a:tr>
              <a:tr h="228470">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8</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AA</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continuous</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25000"/>
                        </a:lnSpc>
                      </a:pPr>
                      <a:r>
                        <a:rPr lang="en-US" sz="1300" kern="100">
                          <a:effectLst/>
                          <a:latin typeface="Times New Roman" panose="02020603050405020304" pitchFamily="18" charset="0"/>
                          <a:ea typeface="宋体" panose="02010600030101010101" pitchFamily="2" charset="-122"/>
                        </a:rPr>
                        <a:t>Average age of authors in a team</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13638262"/>
                  </a:ext>
                </a:extLst>
              </a:tr>
              <a:tr h="228470">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9</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AP</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continuous</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25000"/>
                        </a:lnSpc>
                      </a:pPr>
                      <a:r>
                        <a:rPr lang="en-US" sz="1300" kern="100">
                          <a:effectLst/>
                          <a:latin typeface="Times New Roman" panose="02020603050405020304" pitchFamily="18" charset="0"/>
                          <a:ea typeface="宋体" panose="02010600030101010101" pitchFamily="2" charset="-122"/>
                        </a:rPr>
                        <a:t>Average productivity of authors in a team</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69722608"/>
                  </a:ext>
                </a:extLst>
              </a:tr>
              <a:tr h="228470">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10</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pPr>
                      <a:r>
                        <a:rPr lang="en-US" sz="1300" kern="100">
                          <a:effectLst/>
                          <a:latin typeface="Times New Roman" panose="02020603050405020304" pitchFamily="18" charset="0"/>
                          <a:ea typeface="宋体" panose="02010600030101010101" pitchFamily="2" charset="-122"/>
                        </a:rPr>
                        <a:t>AC</a:t>
                      </a:r>
                      <a:endParaRPr lang="zh-CN" sz="1600" kern="10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pPr>
                      <a:r>
                        <a:rPr lang="en-US" sz="1300" kern="100" dirty="0">
                          <a:effectLst/>
                          <a:latin typeface="Times New Roman" panose="02020603050405020304" pitchFamily="18" charset="0"/>
                          <a:ea typeface="宋体" panose="02010600030101010101" pitchFamily="2" charset="-122"/>
                        </a:rPr>
                        <a:t>discrete</a:t>
                      </a:r>
                      <a:endParaRPr lang="zh-CN" sz="1600" kern="100" dirty="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25000"/>
                        </a:lnSpc>
                      </a:pPr>
                      <a:r>
                        <a:rPr lang="en-US" sz="1300" kern="100" dirty="0">
                          <a:effectLst/>
                          <a:latin typeface="Times New Roman" panose="02020603050405020304" pitchFamily="18" charset="0"/>
                          <a:ea typeface="宋体" panose="02010600030101010101" pitchFamily="2" charset="-122"/>
                        </a:rPr>
                        <a:t>Average citation counts of authors in a team</a:t>
                      </a:r>
                      <a:endParaRPr lang="zh-CN" sz="1600" kern="100" dirty="0">
                        <a:effectLst/>
                        <a:latin typeface="Times New Roman" panose="02020603050405020304" pitchFamily="18" charset="0"/>
                        <a:ea typeface="宋体" panose="02010600030101010101" pitchFamily="2" charset="-122"/>
                      </a:endParaRPr>
                    </a:p>
                  </a:txBody>
                  <a:tcPr marL="90749" marR="90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02433148"/>
                  </a:ext>
                </a:extLst>
              </a:tr>
            </a:tbl>
          </a:graphicData>
        </a:graphic>
      </p:graphicFrame>
      <p:sp>
        <p:nvSpPr>
          <p:cNvPr id="6" name="文本框 5">
            <a:extLst>
              <a:ext uri="{FF2B5EF4-FFF2-40B4-BE49-F238E27FC236}">
                <a16:creationId xmlns:a16="http://schemas.microsoft.com/office/drawing/2014/main" id="{773EB979-C740-8DFD-75C8-18A31DC58B49}"/>
              </a:ext>
            </a:extLst>
          </p:cNvPr>
          <p:cNvSpPr txBox="1"/>
          <p:nvPr/>
        </p:nvSpPr>
        <p:spPr>
          <a:xfrm>
            <a:off x="2209800" y="2610070"/>
            <a:ext cx="4572000" cy="371255"/>
          </a:xfrm>
          <a:prstGeom prst="rect">
            <a:avLst/>
          </a:prstGeom>
          <a:noFill/>
        </p:spPr>
        <p:txBody>
          <a:bodyPr wrap="square">
            <a:spAutoFit/>
          </a:bodyPr>
          <a:lstStyle/>
          <a:p>
            <a:pPr algn="ctr">
              <a:lnSpc>
                <a:spcPct val="125000"/>
              </a:lnSpc>
            </a:pPr>
            <a:r>
              <a:rPr lang="en-US" altLang="zh-CN" sz="1600" kern="100" dirty="0">
                <a:effectLst/>
                <a:latin typeface="Times New Roman" panose="02020603050405020304" pitchFamily="18" charset="0"/>
                <a:ea typeface="宋体" panose="02010600030101010101" pitchFamily="2" charset="-122"/>
              </a:rPr>
              <a:t>Table 1. Variable description</a:t>
            </a:r>
            <a:endParaRPr lang="zh-CN" altLang="zh-CN" sz="1600" kern="100" dirty="0">
              <a:effectLst/>
              <a:latin typeface="Times New Roman" panose="02020603050405020304" pitchFamily="18" charset="0"/>
              <a:ea typeface="宋体" panose="02010600030101010101" pitchFamily="2" charset="-122"/>
            </a:endParaRPr>
          </a:p>
        </p:txBody>
      </p:sp>
      <p:sp>
        <p:nvSpPr>
          <p:cNvPr id="10" name="文本框 9">
            <a:extLst>
              <a:ext uri="{FF2B5EF4-FFF2-40B4-BE49-F238E27FC236}">
                <a16:creationId xmlns:a16="http://schemas.microsoft.com/office/drawing/2014/main" id="{F5DFC73B-B1A7-F9A0-8EC4-2C443748F348}"/>
              </a:ext>
            </a:extLst>
          </p:cNvPr>
          <p:cNvSpPr txBox="1"/>
          <p:nvPr/>
        </p:nvSpPr>
        <p:spPr>
          <a:xfrm>
            <a:off x="190728" y="6096000"/>
            <a:ext cx="8949153" cy="371255"/>
          </a:xfrm>
          <a:prstGeom prst="rect">
            <a:avLst/>
          </a:prstGeom>
          <a:noFill/>
        </p:spPr>
        <p:txBody>
          <a:bodyPr wrap="square">
            <a:spAutoFit/>
          </a:bodyPr>
          <a:lstStyle/>
          <a:p>
            <a:pPr algn="just">
              <a:lnSpc>
                <a:spcPct val="125000"/>
              </a:lnSpc>
            </a:pPr>
            <a:r>
              <a:rPr lang="en-US" altLang="zh-CN" sz="1600" kern="100" dirty="0">
                <a:effectLst/>
                <a:latin typeface="Times New Roman" panose="02020603050405020304" pitchFamily="18" charset="0"/>
                <a:ea typeface="宋体" panose="02010600030101010101" pitchFamily="2" charset="-122"/>
              </a:rPr>
              <a:t>Note: variables 2-5 are article-related factors; 6-7 are team-related factors; 8-10 are </a:t>
            </a:r>
            <a:r>
              <a:rPr lang="en-US" altLang="zh-CN" sz="1600" kern="100" dirty="0">
                <a:latin typeface="Times New Roman" panose="02020603050405020304" pitchFamily="18" charset="0"/>
                <a:ea typeface="宋体" panose="02010600030101010101" pitchFamily="2" charset="-122"/>
              </a:rPr>
              <a:t>author</a:t>
            </a:r>
            <a:r>
              <a:rPr lang="en-US" altLang="zh-CN" sz="1600" kern="100" dirty="0">
                <a:effectLst/>
                <a:latin typeface="Times New Roman" panose="02020603050405020304" pitchFamily="18" charset="0"/>
                <a:ea typeface="宋体" panose="02010600030101010101" pitchFamily="2" charset="-122"/>
              </a:rPr>
              <a:t>-related factors.</a:t>
            </a:r>
            <a:endParaRPr lang="zh-CN" altLang="zh-CN" sz="1600" kern="100" dirty="0">
              <a:effectLst/>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614917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855"/>
              </a:lnSpc>
            </a:pPr>
            <a:fld id="{81D60167-4931-47E6-BA6A-407CBD079E47}" type="slidenum">
              <a:rPr spc="-25" dirty="0"/>
              <a:t>6</a:t>
            </a:fld>
            <a:endParaRPr spc="-25" dirty="0"/>
          </a:p>
        </p:txBody>
      </p:sp>
      <p:sp>
        <p:nvSpPr>
          <p:cNvPr id="8" name="object 2">
            <a:extLst>
              <a:ext uri="{FF2B5EF4-FFF2-40B4-BE49-F238E27FC236}">
                <a16:creationId xmlns:a16="http://schemas.microsoft.com/office/drawing/2014/main" id="{03508D2D-F319-6CE6-E8D6-CA6C49721AE5}"/>
              </a:ext>
            </a:extLst>
          </p:cNvPr>
          <p:cNvSpPr txBox="1">
            <a:spLocks noGrp="1"/>
          </p:cNvSpPr>
          <p:nvPr>
            <p:ph type="title"/>
          </p:nvPr>
        </p:nvSpPr>
        <p:spPr>
          <a:xfrm>
            <a:off x="474369" y="155121"/>
            <a:ext cx="4097630" cy="506549"/>
          </a:xfrm>
          <a:prstGeom prst="rect">
            <a:avLst/>
          </a:prstGeom>
        </p:spPr>
        <p:txBody>
          <a:bodyPr vert="horz" wrap="square" lIns="0" tIns="13970" rIns="0" bIns="0" rtlCol="0">
            <a:spAutoFit/>
          </a:bodyPr>
          <a:lstStyle/>
          <a:p>
            <a:pPr marL="12700">
              <a:lnSpc>
                <a:spcPct val="100000"/>
              </a:lnSpc>
              <a:spcBef>
                <a:spcPts val="110"/>
              </a:spcBef>
            </a:pPr>
            <a:r>
              <a:rPr lang="en-US" altLang="zh-CN" sz="3200" i="0" spc="-10" dirty="0">
                <a:solidFill>
                  <a:schemeClr val="accent4">
                    <a:lumMod val="75000"/>
                  </a:schemeClr>
                </a:solidFill>
                <a:latin typeface="微软雅黑" panose="020B0503020204020204" pitchFamily="34" charset="-122"/>
                <a:ea typeface="微软雅黑" panose="020B0503020204020204" pitchFamily="34" charset="-122"/>
              </a:rPr>
              <a:t>3. Data and method</a:t>
            </a:r>
            <a:endParaRPr lang="zh-CN" altLang="en-US" sz="3200" i="0" spc="-10" dirty="0">
              <a:solidFill>
                <a:schemeClr val="accent4">
                  <a:lumMod val="75000"/>
                </a:schemeClr>
              </a:solidFill>
              <a:latin typeface="微软雅黑" panose="020B0503020204020204" pitchFamily="34" charset="-122"/>
              <a:ea typeface="微软雅黑" panose="020B0503020204020204" pitchFamily="34" charset="-122"/>
            </a:endParaRPr>
          </a:p>
        </p:txBody>
      </p:sp>
      <p:sp>
        <p:nvSpPr>
          <p:cNvPr id="9" name="文本框 8">
            <a:extLst>
              <a:ext uri="{FF2B5EF4-FFF2-40B4-BE49-F238E27FC236}">
                <a16:creationId xmlns:a16="http://schemas.microsoft.com/office/drawing/2014/main" id="{5F715B9A-23C0-1489-D83D-2CC6E9135BAB}"/>
              </a:ext>
            </a:extLst>
          </p:cNvPr>
          <p:cNvSpPr txBox="1"/>
          <p:nvPr/>
        </p:nvSpPr>
        <p:spPr>
          <a:xfrm>
            <a:off x="838200" y="1550773"/>
            <a:ext cx="7160195" cy="406137"/>
          </a:xfrm>
          <a:prstGeom prst="rect">
            <a:avLst/>
          </a:prstGeom>
          <a:noFill/>
        </p:spPr>
        <p:txBody>
          <a:bodyPr wrap="square">
            <a:spAutoFit/>
          </a:bodyPr>
          <a:lstStyle/>
          <a:p>
            <a:pPr marL="285750" lvl="3" indent="-285750" algn="just">
              <a:lnSpc>
                <a:spcPct val="125000"/>
              </a:lnSpc>
              <a:spcBef>
                <a:spcPts val="600"/>
              </a:spcBef>
              <a:buFont typeface="Arial" panose="020B0604020202020204" pitchFamily="34" charset="0"/>
              <a:buChar char="•"/>
            </a:pPr>
            <a:r>
              <a:rPr lang="en-US" altLang="zh-CN" sz="1800" dirty="0">
                <a:effectLst/>
                <a:latin typeface="Times New Roman" panose="02020603050405020304" pitchFamily="18" charset="0"/>
                <a:ea typeface="宋体" panose="02010600030101010101" pitchFamily="2" charset="-122"/>
              </a:rPr>
              <a:t>Causal Forest (CF). </a:t>
            </a:r>
            <a:endParaRPr lang="en-US" altLang="zh-CN" sz="1800" dirty="0">
              <a:solidFill>
                <a:srgbClr val="FF0000"/>
              </a:solidFill>
              <a:effectLst/>
              <a:latin typeface="Times New Roman" panose="02020603050405020304" pitchFamily="18" charset="0"/>
              <a:ea typeface="宋体" panose="02010600030101010101" pitchFamily="2" charset="-122"/>
            </a:endParaRPr>
          </a:p>
        </p:txBody>
      </p:sp>
      <mc:AlternateContent xmlns:mc="http://schemas.openxmlformats.org/markup-compatibility/2006" xmlns:a14="http://schemas.microsoft.com/office/drawing/2010/main">
        <mc:Choice Requires="a14">
          <p:sp>
            <p:nvSpPr>
              <p:cNvPr id="2" name="矩形 1">
                <a:extLst>
                  <a:ext uri="{FF2B5EF4-FFF2-40B4-BE49-F238E27FC236}">
                    <a16:creationId xmlns:a16="http://schemas.microsoft.com/office/drawing/2014/main" id="{ECB78C7A-C81F-4CB8-A641-99BE5CEED402}"/>
                  </a:ext>
                </a:extLst>
              </p:cNvPr>
              <p:cNvSpPr/>
              <p:nvPr/>
            </p:nvSpPr>
            <p:spPr>
              <a:xfrm>
                <a:off x="838200" y="2054253"/>
                <a:ext cx="7621523" cy="923330"/>
              </a:xfrm>
              <a:prstGeom prst="rect">
                <a:avLst/>
              </a:prstGeom>
            </p:spPr>
            <p:txBody>
              <a:bodyPr wrap="square">
                <a:spAutoFit/>
              </a:bodyPr>
              <a:lstStyle/>
              <a:p>
                <a:r>
                  <a:rPr lang="en-US" altLang="zh-CN" sz="1800" dirty="0">
                    <a:effectLst/>
                    <a:latin typeface="Times New Roman" panose="02020603050405020304" pitchFamily="18" charset="0"/>
                    <a:ea typeface="宋体" panose="02010600030101010101" pitchFamily="2" charset="-122"/>
                  </a:rPr>
                  <a:t>In the causal forest, considering the analysis of heterogeneous causal effects, our estimation objective is Conditional Average Treatment Effects (CATE). The CATE for a given observation </a:t>
                </a:r>
                <a14:m>
                  <m:oMath xmlns:m="http://schemas.openxmlformats.org/officeDocument/2006/math">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𝑖</m:t>
                    </m:r>
                  </m:oMath>
                </a14:m>
                <a:r>
                  <a:rPr lang="en-US" altLang="zh-CN" sz="1800" dirty="0">
                    <a:effectLst/>
                    <a:latin typeface="Times New Roman" panose="02020603050405020304" pitchFamily="18" charset="0"/>
                    <a:ea typeface="宋体" panose="02010600030101010101" pitchFamily="2" charset="-122"/>
                  </a:rPr>
                  <a:t> is defined as:</a:t>
                </a:r>
                <a:endParaRPr lang="zh-CN" altLang="en-US" dirty="0"/>
              </a:p>
            </p:txBody>
          </p:sp>
        </mc:Choice>
        <mc:Fallback xmlns="">
          <p:sp>
            <p:nvSpPr>
              <p:cNvPr id="2" name="矩形 1">
                <a:extLst>
                  <a:ext uri="{FF2B5EF4-FFF2-40B4-BE49-F238E27FC236}">
                    <a16:creationId xmlns:a16="http://schemas.microsoft.com/office/drawing/2014/main" id="{ECB78C7A-C81F-4CB8-A641-99BE5CEED402}"/>
                  </a:ext>
                </a:extLst>
              </p:cNvPr>
              <p:cNvSpPr>
                <a:spLocks noRot="1" noChangeAspect="1" noMove="1" noResize="1" noEditPoints="1" noAdjustHandles="1" noChangeArrowheads="1" noChangeShapeType="1" noTextEdit="1"/>
              </p:cNvSpPr>
              <p:nvPr/>
            </p:nvSpPr>
            <p:spPr>
              <a:xfrm>
                <a:off x="838200" y="2054253"/>
                <a:ext cx="7621523" cy="923330"/>
              </a:xfrm>
              <a:prstGeom prst="rect">
                <a:avLst/>
              </a:prstGeom>
              <a:blipFill>
                <a:blip r:embed="rId2"/>
                <a:stretch>
                  <a:fillRect l="-720" t="-3974" r="-720" b="-9934"/>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 name="矩形 4">
                <a:extLst>
                  <a:ext uri="{FF2B5EF4-FFF2-40B4-BE49-F238E27FC236}">
                    <a16:creationId xmlns:a16="http://schemas.microsoft.com/office/drawing/2014/main" id="{93A622CC-0E2B-49B5-A565-85A693A71391}"/>
                  </a:ext>
                </a:extLst>
              </p:cNvPr>
              <p:cNvSpPr/>
              <p:nvPr/>
            </p:nvSpPr>
            <p:spPr>
              <a:xfrm>
                <a:off x="2319164" y="3343831"/>
                <a:ext cx="4198265" cy="40658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eqArr>
                        <m:eqArrPr>
                          <m:ctrlPr>
                            <a:rPr lang="zh-CN" altLang="en-US" i="1" smtClean="0">
                              <a:latin typeface="Cambria Math" panose="02040503050406030204" pitchFamily="18" charset="0"/>
                            </a:rPr>
                          </m:ctrlPr>
                        </m:eqArrPr>
                        <m:e>
                          <m:r>
                            <a:rPr lang="zh-CN" altLang="en-US">
                              <a:latin typeface="Cambria Math" panose="02040503050406030204" pitchFamily="18" charset="0"/>
                            </a:rPr>
                            <m:t>&amp;</m:t>
                          </m:r>
                          <m:r>
                            <a:rPr lang="zh-CN" altLang="en-US" i="1">
                              <a:latin typeface="Cambria Math" panose="02040503050406030204" pitchFamily="18" charset="0"/>
                            </a:rPr>
                            <m:t>𝜏</m:t>
                          </m:r>
                          <m:d>
                            <m:dPr>
                              <m:ctrlPr>
                                <a:rPr lang="zh-CN" altLang="en-US" i="1">
                                  <a:latin typeface="Cambria Math" panose="02040503050406030204" pitchFamily="18" charset="0"/>
                                </a:rPr>
                              </m:ctrlPr>
                            </m:dPr>
                            <m:e>
                              <m:r>
                                <m:rPr>
                                  <m:sty m:val="p"/>
                                </m:rPr>
                                <a:rPr lang="zh-CN" altLang="en-US" i="0">
                                  <a:latin typeface="Cambria Math" panose="02040503050406030204" pitchFamily="18" charset="0"/>
                                </a:rPr>
                                <m:t>x</m:t>
                              </m:r>
                            </m:e>
                          </m:d>
                          <m:r>
                            <a:rPr lang="zh-CN" altLang="en-US" i="0">
                              <a:latin typeface="Cambria Math" panose="02040503050406030204" pitchFamily="18" charset="0"/>
                            </a:rPr>
                            <m:t>=</m:t>
                          </m:r>
                          <m:r>
                            <a:rPr lang="zh-CN" altLang="en-US" i="1">
                              <a:latin typeface="Cambria Math" panose="02040503050406030204" pitchFamily="18" charset="0"/>
                            </a:rPr>
                            <m:t>𝐸</m:t>
                          </m:r>
                          <m:d>
                            <m:dPr>
                              <m:begChr m:val="["/>
                              <m:endChr m:val="]"/>
                              <m:sepChr m:val="∣"/>
                              <m:ctrlPr>
                                <a:rPr lang="zh-CN" altLang="en-US" i="1">
                                  <a:latin typeface="Cambria Math" panose="02040503050406030204" pitchFamily="18" charset="0"/>
                                </a:rPr>
                              </m:ctrlPr>
                            </m:dPr>
                            <m:e>
                              <m:sSubSup>
                                <m:sSubSupPr>
                                  <m:ctrlPr>
                                    <a:rPr lang="zh-CN" altLang="en-US" i="1">
                                      <a:latin typeface="Cambria Math" panose="02040503050406030204" pitchFamily="18" charset="0"/>
                                    </a:rPr>
                                  </m:ctrlPr>
                                </m:sSubSupPr>
                                <m:e>
                                  <m:r>
                                    <m:rPr>
                                      <m:sty m:val="p"/>
                                    </m:rPr>
                                    <a:rPr lang="zh-CN" altLang="en-US" i="0">
                                      <a:latin typeface="Cambria Math" panose="02040503050406030204" pitchFamily="18" charset="0"/>
                                    </a:rPr>
                                    <m:t>Y</m:t>
                                  </m:r>
                                </m:e>
                                <m:sub>
                                  <m:r>
                                    <m:rPr>
                                      <m:sty m:val="p"/>
                                    </m:rPr>
                                    <a:rPr lang="zh-CN" altLang="en-US" i="0">
                                      <a:latin typeface="Cambria Math" panose="02040503050406030204" pitchFamily="18" charset="0"/>
                                    </a:rPr>
                                    <m:t>i</m:t>
                                  </m:r>
                                </m:sub>
                                <m:sup>
                                  <m:r>
                                    <m:rPr>
                                      <m:sty m:val="p"/>
                                    </m:rPr>
                                    <a:rPr lang="zh-CN" altLang="en-US" i="0">
                                      <a:latin typeface="Cambria Math" panose="02040503050406030204" pitchFamily="18" charset="0"/>
                                    </a:rPr>
                                    <m:t>W</m:t>
                                  </m:r>
                                  <m:r>
                                    <a:rPr lang="zh-CN" altLang="en-US" i="0">
                                      <a:latin typeface="Cambria Math" panose="02040503050406030204" pitchFamily="18" charset="0"/>
                                    </a:rPr>
                                    <m:t>=1</m:t>
                                  </m:r>
                                </m:sup>
                              </m:sSubSup>
                              <m:r>
                                <a:rPr lang="zh-CN" altLang="en-US" i="0">
                                  <a:latin typeface="Cambria Math" panose="02040503050406030204" pitchFamily="18" charset="0"/>
                                </a:rPr>
                                <m:t>−</m:t>
                              </m:r>
                              <m:sSubSup>
                                <m:sSubSupPr>
                                  <m:ctrlPr>
                                    <a:rPr lang="zh-CN" altLang="en-US" i="1">
                                      <a:latin typeface="Cambria Math" panose="02040503050406030204" pitchFamily="18" charset="0"/>
                                    </a:rPr>
                                  </m:ctrlPr>
                                </m:sSubSupPr>
                                <m:e>
                                  <m:r>
                                    <m:rPr>
                                      <m:sty m:val="p"/>
                                    </m:rPr>
                                    <a:rPr lang="zh-CN" altLang="en-US" i="0">
                                      <a:latin typeface="Cambria Math" panose="02040503050406030204" pitchFamily="18" charset="0"/>
                                    </a:rPr>
                                    <m:t>Y</m:t>
                                  </m:r>
                                </m:e>
                                <m:sub>
                                  <m:r>
                                    <m:rPr>
                                      <m:sty m:val="p"/>
                                    </m:rPr>
                                    <a:rPr lang="zh-CN" altLang="en-US" i="0">
                                      <a:latin typeface="Cambria Math" panose="02040503050406030204" pitchFamily="18" charset="0"/>
                                    </a:rPr>
                                    <m:t>i</m:t>
                                  </m:r>
                                </m:sub>
                                <m:sup>
                                  <m:r>
                                    <m:rPr>
                                      <m:sty m:val="p"/>
                                    </m:rPr>
                                    <a:rPr lang="zh-CN" altLang="en-US" i="0">
                                      <a:latin typeface="Cambria Math" panose="02040503050406030204" pitchFamily="18" charset="0"/>
                                    </a:rPr>
                                    <m:t>W</m:t>
                                  </m:r>
                                  <m:r>
                                    <a:rPr lang="zh-CN" altLang="en-US" i="0">
                                      <a:latin typeface="Cambria Math" panose="02040503050406030204" pitchFamily="18" charset="0"/>
                                    </a:rPr>
                                    <m:t>=0</m:t>
                                  </m:r>
                                </m:sup>
                              </m:sSubSup>
                            </m:e>
                            <m:e>
                              <m:sSub>
                                <m:sSubPr>
                                  <m:ctrlPr>
                                    <a:rPr lang="zh-CN" altLang="en-US" i="1">
                                      <a:latin typeface="Cambria Math" panose="02040503050406030204" pitchFamily="18" charset="0"/>
                                    </a:rPr>
                                  </m:ctrlPr>
                                </m:sSubPr>
                                <m:e>
                                  <m:r>
                                    <m:rPr>
                                      <m:sty m:val="p"/>
                                    </m:rPr>
                                    <a:rPr lang="zh-CN" altLang="en-US" i="0">
                                      <a:latin typeface="Cambria Math" panose="02040503050406030204" pitchFamily="18" charset="0"/>
                                    </a:rPr>
                                    <m:t>X</m:t>
                                  </m:r>
                                </m:e>
                                <m:sub>
                                  <m:r>
                                    <m:rPr>
                                      <m:sty m:val="p"/>
                                    </m:rPr>
                                    <a:rPr lang="zh-CN" altLang="en-US" i="0">
                                      <a:latin typeface="Cambria Math" panose="02040503050406030204" pitchFamily="18" charset="0"/>
                                    </a:rPr>
                                    <m:t>i</m:t>
                                  </m:r>
                                </m:sub>
                              </m:sSub>
                              <m:r>
                                <a:rPr lang="zh-CN" altLang="en-US" i="0">
                                  <a:latin typeface="Cambria Math" panose="02040503050406030204" pitchFamily="18" charset="0"/>
                                </a:rPr>
                                <m:t>=</m:t>
                              </m:r>
                              <m:r>
                                <m:rPr>
                                  <m:sty m:val="p"/>
                                </m:rPr>
                                <a:rPr lang="zh-CN" altLang="en-US" i="0">
                                  <a:latin typeface="Cambria Math" panose="02040503050406030204" pitchFamily="18" charset="0"/>
                                </a:rPr>
                                <m:t>x</m:t>
                              </m:r>
                            </m:e>
                          </m:d>
                          <m:r>
                            <a:rPr lang="zh-CN" altLang="en-US" i="0">
                              <a:latin typeface="Cambria Math" panose="02040503050406030204" pitchFamily="18" charset="0"/>
                            </a:rPr>
                            <m:t>#</m:t>
                          </m:r>
                          <m:d>
                            <m:dPr>
                              <m:ctrlPr>
                                <a:rPr lang="zh-CN" altLang="en-US" i="1">
                                  <a:latin typeface="Cambria Math" panose="02040503050406030204" pitchFamily="18" charset="0"/>
                                </a:rPr>
                              </m:ctrlPr>
                            </m:dPr>
                            <m:e>
                              <m:r>
                                <m:rPr>
                                  <m:sty m:val="p"/>
                                </m:rPr>
                                <a:rPr lang="zh-CN" altLang="en-US" i="0">
                                  <a:latin typeface="Cambria Math" panose="02040503050406030204" pitchFamily="18" charset="0"/>
                                </a:rPr>
                                <m:t>Eq</m:t>
                              </m:r>
                              <m:r>
                                <a:rPr lang="zh-CN" altLang="en-US" i="0">
                                  <a:latin typeface="Cambria Math" panose="02040503050406030204" pitchFamily="18" charset="0"/>
                                </a:rPr>
                                <m:t>.1</m:t>
                              </m:r>
                            </m:e>
                          </m:d>
                        </m:e>
                      </m:eqArr>
                    </m:oMath>
                  </m:oMathPara>
                </a14:m>
                <a:endParaRPr lang="zh-CN" altLang="en-US" dirty="0"/>
              </a:p>
            </p:txBody>
          </p:sp>
        </mc:Choice>
        <mc:Fallback xmlns="">
          <p:sp>
            <p:nvSpPr>
              <p:cNvPr id="5" name="矩形 4">
                <a:extLst>
                  <a:ext uri="{FF2B5EF4-FFF2-40B4-BE49-F238E27FC236}">
                    <a16:creationId xmlns:a16="http://schemas.microsoft.com/office/drawing/2014/main" id="{93A622CC-0E2B-49B5-A565-85A693A71391}"/>
                  </a:ext>
                </a:extLst>
              </p:cNvPr>
              <p:cNvSpPr>
                <a:spLocks noRot="1" noChangeAspect="1" noMove="1" noResize="1" noEditPoints="1" noAdjustHandles="1" noChangeArrowheads="1" noChangeShapeType="1" noTextEdit="1"/>
              </p:cNvSpPr>
              <p:nvPr/>
            </p:nvSpPr>
            <p:spPr>
              <a:xfrm>
                <a:off x="2319164" y="3343831"/>
                <a:ext cx="4198265" cy="406586"/>
              </a:xfrm>
              <a:prstGeom prst="rect">
                <a:avLst/>
              </a:prstGeom>
              <a:blipFill>
                <a:blip r:embed="rId3"/>
                <a:stretch>
                  <a:fillRect b="-909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 name="矩形 6">
                <a:extLst>
                  <a:ext uri="{FF2B5EF4-FFF2-40B4-BE49-F238E27FC236}">
                    <a16:creationId xmlns:a16="http://schemas.microsoft.com/office/drawing/2014/main" id="{3BDBD5DE-172E-4BE8-B5CB-866483931F74}"/>
                  </a:ext>
                </a:extLst>
              </p:cNvPr>
              <p:cNvSpPr/>
              <p:nvPr/>
            </p:nvSpPr>
            <p:spPr>
              <a:xfrm>
                <a:off x="860855" y="4248685"/>
                <a:ext cx="7621522" cy="1518685"/>
              </a:xfrm>
              <a:prstGeom prst="rect">
                <a:avLst/>
              </a:prstGeom>
            </p:spPr>
            <p:txBody>
              <a:bodyPr wrap="square">
                <a:spAutoFit/>
              </a:bodyPr>
              <a:lstStyle/>
              <a:p>
                <a:r>
                  <a:rPr lang="en-US" altLang="zh-CN" sz="1800" dirty="0">
                    <a:effectLst/>
                    <a:latin typeface="Times New Roman" panose="02020603050405020304" pitchFamily="18" charset="0"/>
                    <a:ea typeface="宋体" panose="02010600030101010101" pitchFamily="2" charset="-122"/>
                  </a:rPr>
                  <a:t>where </a:t>
                </a:r>
                <a14:m>
                  <m:oMath xmlns:m="http://schemas.openxmlformats.org/officeDocument/2006/math">
                    <m:r>
                      <m:rPr>
                        <m:sty m:val="p"/>
                      </m:rPr>
                      <a:rPr lang="en-US" altLang="zh-CN" sz="1800">
                        <a:effectLst/>
                        <a:latin typeface="Cambria Math" panose="02040503050406030204" pitchFamily="18" charset="0"/>
                        <a:ea typeface="宋体" panose="02010600030101010101" pitchFamily="2" charset="-122"/>
                        <a:cs typeface="Times New Roman" panose="02020603050405020304" pitchFamily="18" charset="0"/>
                      </a:rPr>
                      <m:t>i</m:t>
                    </m:r>
                    <m:r>
                      <a:rPr lang="en-US" altLang="zh-CN" sz="1800">
                        <a:effectLst/>
                        <a:latin typeface="Cambria Math" panose="02040503050406030204" pitchFamily="18" charset="0"/>
                        <a:ea typeface="宋体" panose="02010600030101010101" pitchFamily="2" charset="-122"/>
                        <a:cs typeface="Times New Roman" panose="02020603050405020304" pitchFamily="18" charset="0"/>
                      </a:rPr>
                      <m:t>=1,2, …, </m:t>
                    </m:r>
                    <m:r>
                      <m:rPr>
                        <m:sty m:val="p"/>
                      </m:rPr>
                      <a:rPr lang="en-US" altLang="zh-CN" sz="1800">
                        <a:effectLst/>
                        <a:latin typeface="Cambria Math" panose="02040503050406030204" pitchFamily="18" charset="0"/>
                        <a:ea typeface="宋体" panose="02010600030101010101" pitchFamily="2" charset="-122"/>
                        <a:cs typeface="Times New Roman" panose="02020603050405020304" pitchFamily="18" charset="0"/>
                      </a:rPr>
                      <m:t>n</m:t>
                    </m:r>
                  </m:oMath>
                </a14:m>
                <a:r>
                  <a:rPr lang="en-US" altLang="zh-CN" sz="1800" dirty="0">
                    <a:effectLst/>
                    <a:latin typeface="Times New Roman" panose="02020603050405020304" pitchFamily="18" charset="0"/>
                    <a:ea typeface="宋体" panose="02010600030101010101" pitchFamily="2" charset="-122"/>
                  </a:rPr>
                  <a:t> represents the paper in our sample and </a:t>
                </a:r>
                <a14:m>
                  <m:oMath xmlns:m="http://schemas.openxmlformats.org/officeDocument/2006/math">
                    <m:sSub>
                      <m:sSubPr>
                        <m:ctrlPr>
                          <a:rPr lang="zh-CN" altLang="zh-CN" i="1">
                            <a:effectLst/>
                            <a:latin typeface="Cambria Math" panose="02040503050406030204" pitchFamily="18" charset="0"/>
                            <a:ea typeface="Cambria Math" panose="02040503050406030204" pitchFamily="18" charset="0"/>
                          </a:rPr>
                        </m:ctrlPr>
                      </m:sSubPr>
                      <m:e>
                        <m:r>
                          <m:rPr>
                            <m:sty m:val="p"/>
                          </m:rPr>
                          <a:rPr lang="en-US" altLang="zh-CN" sz="1800">
                            <a:effectLst/>
                            <a:latin typeface="Cambria Math" panose="02040503050406030204" pitchFamily="18" charset="0"/>
                            <a:ea typeface="宋体" panose="02010600030101010101" pitchFamily="2" charset="-122"/>
                            <a:cs typeface="Times New Roman" panose="02020603050405020304" pitchFamily="18" charset="0"/>
                          </a:rPr>
                          <m:t>W</m:t>
                        </m:r>
                      </m:e>
                      <m:sub>
                        <m:r>
                          <m:rPr>
                            <m:sty m:val="p"/>
                          </m:rPr>
                          <a:rPr lang="en-US" altLang="zh-CN" sz="1800">
                            <a:effectLst/>
                            <a:latin typeface="Cambria Math" panose="02040503050406030204" pitchFamily="18" charset="0"/>
                            <a:ea typeface="宋体" panose="02010600030101010101" pitchFamily="2" charset="-122"/>
                            <a:cs typeface="Times New Roman" panose="02020603050405020304" pitchFamily="18" charset="0"/>
                          </a:rPr>
                          <m:t>i</m:t>
                        </m:r>
                      </m:sub>
                    </m:sSub>
                    <m:r>
                      <a:rPr lang="zh-CN" altLang="zh-CN" sz="1800">
                        <a:effectLst/>
                        <a:latin typeface="Cambria Math" panose="02040503050406030204" pitchFamily="18" charset="0"/>
                        <a:ea typeface="宋体" panose="02010600030101010101" pitchFamily="2" charset="-122"/>
                        <a:cs typeface="Times New Roman" panose="02020603050405020304" pitchFamily="18" charset="0"/>
                      </a:rPr>
                      <m:t>∈</m:t>
                    </m:r>
                    <m:r>
                      <m:rPr>
                        <m:lit/>
                      </m:rPr>
                      <a:rPr lang="en-US" altLang="zh-CN" sz="1800">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1800">
                        <a:effectLst/>
                        <a:latin typeface="Cambria Math" panose="02040503050406030204" pitchFamily="18" charset="0"/>
                        <a:ea typeface="宋体" panose="02010600030101010101" pitchFamily="2" charset="-122"/>
                        <a:cs typeface="Times New Roman" panose="02020603050405020304" pitchFamily="18" charset="0"/>
                      </a:rPr>
                      <m:t>0,1</m:t>
                    </m:r>
                    <m:r>
                      <m:rPr>
                        <m:lit/>
                      </m:rPr>
                      <a:rPr lang="en-US" altLang="zh-CN" sz="1800">
                        <a:effectLst/>
                        <a:latin typeface="Cambria Math" panose="02040503050406030204" pitchFamily="18" charset="0"/>
                        <a:ea typeface="宋体" panose="02010600030101010101" pitchFamily="2" charset="-122"/>
                        <a:cs typeface="Times New Roman" panose="02020603050405020304" pitchFamily="18" charset="0"/>
                      </a:rPr>
                      <m:t>}</m:t>
                    </m:r>
                  </m:oMath>
                </a14:m>
                <a:r>
                  <a:rPr lang="en-US" altLang="zh-CN" sz="1800" dirty="0">
                    <a:effectLst/>
                    <a:latin typeface="Times New Roman" panose="02020603050405020304" pitchFamily="18" charset="0"/>
                    <a:ea typeface="宋体" panose="02010600030101010101" pitchFamily="2" charset="-122"/>
                  </a:rPr>
                  <a:t> indicates whether the team of paper </a:t>
                </a:r>
                <a14:m>
                  <m:oMath xmlns:m="http://schemas.openxmlformats.org/officeDocument/2006/math">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𝑖</m:t>
                    </m:r>
                  </m:oMath>
                </a14:m>
                <a:r>
                  <a:rPr lang="en-US" altLang="zh-CN" sz="1800" dirty="0">
                    <a:effectLst/>
                    <a:latin typeface="Times New Roman" panose="02020603050405020304" pitchFamily="18" charset="0"/>
                    <a:ea typeface="宋体" panose="02010600030101010101" pitchFamily="2" charset="-122"/>
                  </a:rPr>
                  <a:t> is close-mentorship. We observe the outcome of interest </a:t>
                </a:r>
                <a14:m>
                  <m:oMath xmlns:m="http://schemas.openxmlformats.org/officeDocument/2006/math">
                    <m:sSubSup>
                      <m:sSubSupPr>
                        <m:ctrlPr>
                          <a:rPr lang="zh-CN" altLang="zh-CN" i="1">
                            <a:effectLst/>
                            <a:latin typeface="Cambria Math" panose="02040503050406030204" pitchFamily="18" charset="0"/>
                            <a:ea typeface="Cambria Math" panose="02040503050406030204" pitchFamily="18" charset="0"/>
                          </a:rPr>
                        </m:ctrlPr>
                      </m:sSubSupPr>
                      <m:e>
                        <m:r>
                          <m:rPr>
                            <m:sty m:val="p"/>
                          </m:rPr>
                          <a:rPr lang="en-US" altLang="zh-CN" sz="1800">
                            <a:effectLst/>
                            <a:latin typeface="Cambria Math" panose="02040503050406030204" pitchFamily="18" charset="0"/>
                            <a:ea typeface="宋体" panose="02010600030101010101" pitchFamily="2" charset="-122"/>
                            <a:cs typeface="Times New Roman" panose="02020603050405020304" pitchFamily="18" charset="0"/>
                          </a:rPr>
                          <m:t>Y</m:t>
                        </m:r>
                      </m:e>
                      <m:sub>
                        <m:r>
                          <m:rPr>
                            <m:sty m:val="p"/>
                          </m:rPr>
                          <a:rPr lang="en-US" altLang="zh-CN" sz="1800">
                            <a:effectLst/>
                            <a:latin typeface="Cambria Math" panose="02040503050406030204" pitchFamily="18" charset="0"/>
                            <a:ea typeface="宋体" panose="02010600030101010101" pitchFamily="2" charset="-122"/>
                            <a:cs typeface="Times New Roman" panose="02020603050405020304" pitchFamily="18" charset="0"/>
                          </a:rPr>
                          <m:t>i</m:t>
                        </m:r>
                      </m:sub>
                      <m:sup>
                        <m:r>
                          <m:rPr>
                            <m:sty m:val="p"/>
                          </m:rPr>
                          <a:rPr lang="en-US" altLang="zh-CN" sz="1800">
                            <a:effectLst/>
                            <a:latin typeface="Cambria Math" panose="02040503050406030204" pitchFamily="18" charset="0"/>
                            <a:ea typeface="宋体" panose="02010600030101010101" pitchFamily="2" charset="-122"/>
                            <a:cs typeface="Times New Roman" panose="02020603050405020304" pitchFamily="18" charset="0"/>
                          </a:rPr>
                          <m:t>W</m:t>
                        </m:r>
                        <m:r>
                          <a:rPr lang="en-US" altLang="zh-CN" sz="1800">
                            <a:effectLst/>
                            <a:latin typeface="Cambria Math" panose="02040503050406030204" pitchFamily="18" charset="0"/>
                            <a:ea typeface="宋体" panose="02010600030101010101" pitchFamily="2" charset="-122"/>
                            <a:cs typeface="Times New Roman" panose="02020603050405020304" pitchFamily="18" charset="0"/>
                          </a:rPr>
                          <m:t>=1</m:t>
                        </m:r>
                      </m:sup>
                    </m:sSubSup>
                  </m:oMath>
                </a14:m>
                <a:r>
                  <a:rPr lang="en-US" altLang="zh-CN" sz="1800" dirty="0">
                    <a:effectLst/>
                    <a:latin typeface="Times New Roman" panose="02020603050405020304" pitchFamily="18" charset="0"/>
                    <a:ea typeface="宋体" panose="02010600030101010101" pitchFamily="2" charset="-122"/>
                  </a:rPr>
                  <a:t> if the paper is assigned to the treatment condition (i.e., if the team of paper is close-mentorship), otherwise we observe </a:t>
                </a:r>
                <a14:m>
                  <m:oMath xmlns:m="http://schemas.openxmlformats.org/officeDocument/2006/math">
                    <m:sSubSup>
                      <m:sSubSupPr>
                        <m:ctrlPr>
                          <a:rPr lang="zh-CN" altLang="zh-CN" i="1">
                            <a:effectLst/>
                            <a:latin typeface="Cambria Math" panose="02040503050406030204" pitchFamily="18" charset="0"/>
                            <a:ea typeface="Cambria Math" panose="02040503050406030204" pitchFamily="18" charset="0"/>
                          </a:rPr>
                        </m:ctrlPr>
                      </m:sSubSupPr>
                      <m:e>
                        <m:r>
                          <m:rPr>
                            <m:sty m:val="p"/>
                          </m:rPr>
                          <a:rPr lang="en-US" altLang="zh-CN" sz="1800">
                            <a:effectLst/>
                            <a:latin typeface="Cambria Math" panose="02040503050406030204" pitchFamily="18" charset="0"/>
                            <a:ea typeface="宋体" panose="02010600030101010101" pitchFamily="2" charset="-122"/>
                            <a:cs typeface="Times New Roman" panose="02020603050405020304" pitchFamily="18" charset="0"/>
                          </a:rPr>
                          <m:t>Y</m:t>
                        </m:r>
                      </m:e>
                      <m:sub>
                        <m:r>
                          <m:rPr>
                            <m:sty m:val="p"/>
                          </m:rPr>
                          <a:rPr lang="en-US" altLang="zh-CN" sz="1800">
                            <a:effectLst/>
                            <a:latin typeface="Cambria Math" panose="02040503050406030204" pitchFamily="18" charset="0"/>
                            <a:ea typeface="宋体" panose="02010600030101010101" pitchFamily="2" charset="-122"/>
                            <a:cs typeface="Times New Roman" panose="02020603050405020304" pitchFamily="18" charset="0"/>
                          </a:rPr>
                          <m:t>i</m:t>
                        </m:r>
                      </m:sub>
                      <m:sup>
                        <m:r>
                          <m:rPr>
                            <m:sty m:val="p"/>
                          </m:rPr>
                          <a:rPr lang="en-US" altLang="zh-CN" sz="1800">
                            <a:effectLst/>
                            <a:latin typeface="Cambria Math" panose="02040503050406030204" pitchFamily="18" charset="0"/>
                            <a:ea typeface="宋体" panose="02010600030101010101" pitchFamily="2" charset="-122"/>
                            <a:cs typeface="Times New Roman" panose="02020603050405020304" pitchFamily="18" charset="0"/>
                          </a:rPr>
                          <m:t>W</m:t>
                        </m:r>
                        <m:r>
                          <a:rPr lang="en-US" altLang="zh-CN" sz="1800">
                            <a:effectLst/>
                            <a:latin typeface="Cambria Math" panose="02040503050406030204" pitchFamily="18" charset="0"/>
                            <a:ea typeface="宋体" panose="02010600030101010101" pitchFamily="2" charset="-122"/>
                            <a:cs typeface="Times New Roman" panose="02020603050405020304" pitchFamily="18" charset="0"/>
                          </a:rPr>
                          <m:t>=0</m:t>
                        </m:r>
                      </m:sup>
                    </m:sSubSup>
                  </m:oMath>
                </a14:m>
                <a:r>
                  <a:rPr lang="en-US" altLang="zh-CN" sz="1800" dirty="0">
                    <a:effectLst/>
                    <a:latin typeface="Times New Roman" panose="02020603050405020304" pitchFamily="18" charset="0"/>
                    <a:ea typeface="宋体" panose="02010600030101010101" pitchFamily="2" charset="-122"/>
                  </a:rPr>
                  <a:t>. </a:t>
                </a:r>
                <a14:m>
                  <m:oMath xmlns:m="http://schemas.openxmlformats.org/officeDocument/2006/math">
                    <m:sSub>
                      <m:sSubPr>
                        <m:ctrlPr>
                          <a:rPr lang="zh-CN" altLang="zh-CN" i="1">
                            <a:effectLst/>
                            <a:latin typeface="Cambria Math" panose="02040503050406030204" pitchFamily="18" charset="0"/>
                            <a:ea typeface="Cambria Math" panose="02040503050406030204" pitchFamily="18" charset="0"/>
                          </a:rPr>
                        </m:ctrlPr>
                      </m:sSubPr>
                      <m:e>
                        <m:r>
                          <m:rPr>
                            <m:sty m:val="p"/>
                          </m:rPr>
                          <a:rPr lang="en-US" altLang="zh-CN" sz="1800">
                            <a:effectLst/>
                            <a:latin typeface="Cambria Math" panose="02040503050406030204" pitchFamily="18" charset="0"/>
                            <a:ea typeface="宋体" panose="02010600030101010101" pitchFamily="2" charset="-122"/>
                            <a:cs typeface="Times New Roman" panose="02020603050405020304" pitchFamily="18" charset="0"/>
                          </a:rPr>
                          <m:t>X</m:t>
                        </m:r>
                      </m:e>
                      <m:sub>
                        <m:r>
                          <m:rPr>
                            <m:sty m:val="p"/>
                          </m:rPr>
                          <a:rPr lang="en-US" altLang="zh-CN" sz="1800">
                            <a:effectLst/>
                            <a:latin typeface="Cambria Math" panose="02040503050406030204" pitchFamily="18" charset="0"/>
                            <a:ea typeface="宋体" panose="02010600030101010101" pitchFamily="2" charset="-122"/>
                            <a:cs typeface="Times New Roman" panose="02020603050405020304" pitchFamily="18" charset="0"/>
                          </a:rPr>
                          <m:t>i</m:t>
                        </m:r>
                      </m:sub>
                    </m:sSub>
                  </m:oMath>
                </a14:m>
                <a:r>
                  <a:rPr lang="en-US" altLang="zh-CN" sz="1800" dirty="0">
                    <a:effectLst/>
                    <a:latin typeface="Times New Roman" panose="02020603050405020304" pitchFamily="18" charset="0"/>
                    <a:ea typeface="宋体" panose="02010600030101010101" pitchFamily="2" charset="-122"/>
                  </a:rPr>
                  <a:t> denote a vector of paper`s other characteristics. </a:t>
                </a:r>
                <a:endParaRPr lang="zh-CN" altLang="en-US" dirty="0"/>
              </a:p>
            </p:txBody>
          </p:sp>
        </mc:Choice>
        <mc:Fallback xmlns="">
          <p:sp>
            <p:nvSpPr>
              <p:cNvPr id="7" name="矩形 6">
                <a:extLst>
                  <a:ext uri="{FF2B5EF4-FFF2-40B4-BE49-F238E27FC236}">
                    <a16:creationId xmlns:a16="http://schemas.microsoft.com/office/drawing/2014/main" id="{3BDBD5DE-172E-4BE8-B5CB-866483931F74}"/>
                  </a:ext>
                </a:extLst>
              </p:cNvPr>
              <p:cNvSpPr>
                <a:spLocks noRot="1" noChangeAspect="1" noMove="1" noResize="1" noEditPoints="1" noAdjustHandles="1" noChangeArrowheads="1" noChangeShapeType="1" noTextEdit="1"/>
              </p:cNvSpPr>
              <p:nvPr/>
            </p:nvSpPr>
            <p:spPr>
              <a:xfrm>
                <a:off x="860855" y="4248685"/>
                <a:ext cx="7621522" cy="1518685"/>
              </a:xfrm>
              <a:prstGeom prst="rect">
                <a:avLst/>
              </a:prstGeom>
              <a:blipFill>
                <a:blip r:embed="rId4"/>
                <a:stretch>
                  <a:fillRect l="-640" t="-2410" r="-720" b="-5622"/>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565778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855"/>
              </a:lnSpc>
            </a:pPr>
            <a:fld id="{81D60167-4931-47E6-BA6A-407CBD079E47}" type="slidenum">
              <a:rPr spc="-25" dirty="0"/>
              <a:t>7</a:t>
            </a:fld>
            <a:endParaRPr spc="-25" dirty="0"/>
          </a:p>
        </p:txBody>
      </p:sp>
      <p:sp>
        <p:nvSpPr>
          <p:cNvPr id="8" name="object 2">
            <a:extLst>
              <a:ext uri="{FF2B5EF4-FFF2-40B4-BE49-F238E27FC236}">
                <a16:creationId xmlns:a16="http://schemas.microsoft.com/office/drawing/2014/main" id="{03508D2D-F319-6CE6-E8D6-CA6C49721AE5}"/>
              </a:ext>
            </a:extLst>
          </p:cNvPr>
          <p:cNvSpPr txBox="1">
            <a:spLocks noGrp="1"/>
          </p:cNvSpPr>
          <p:nvPr>
            <p:ph type="title"/>
          </p:nvPr>
        </p:nvSpPr>
        <p:spPr>
          <a:xfrm>
            <a:off x="474369" y="155121"/>
            <a:ext cx="4097630" cy="506549"/>
          </a:xfrm>
          <a:prstGeom prst="rect">
            <a:avLst/>
          </a:prstGeom>
        </p:spPr>
        <p:txBody>
          <a:bodyPr vert="horz" wrap="square" lIns="0" tIns="13970" rIns="0" bIns="0" rtlCol="0">
            <a:spAutoFit/>
          </a:bodyPr>
          <a:lstStyle/>
          <a:p>
            <a:pPr marL="12700">
              <a:lnSpc>
                <a:spcPct val="100000"/>
              </a:lnSpc>
              <a:spcBef>
                <a:spcPts val="110"/>
              </a:spcBef>
            </a:pPr>
            <a:r>
              <a:rPr lang="en-US" altLang="zh-CN" sz="3200" i="0" spc="-10" dirty="0">
                <a:solidFill>
                  <a:schemeClr val="accent4">
                    <a:lumMod val="75000"/>
                  </a:schemeClr>
                </a:solidFill>
                <a:latin typeface="微软雅黑" panose="020B0503020204020204" pitchFamily="34" charset="-122"/>
                <a:ea typeface="微软雅黑" panose="020B0503020204020204" pitchFamily="34" charset="-122"/>
              </a:rPr>
              <a:t>4. Results</a:t>
            </a:r>
            <a:endParaRPr lang="zh-CN" altLang="en-US" sz="3200" i="0" spc="-10" dirty="0">
              <a:solidFill>
                <a:schemeClr val="accent4">
                  <a:lumMod val="75000"/>
                </a:schemeClr>
              </a:solidFill>
              <a:latin typeface="微软雅黑" panose="020B0503020204020204" pitchFamily="34" charset="-122"/>
              <a:ea typeface="微软雅黑" panose="020B0503020204020204" pitchFamily="34" charset="-122"/>
            </a:endParaRPr>
          </a:p>
        </p:txBody>
      </p:sp>
      <p:sp>
        <p:nvSpPr>
          <p:cNvPr id="9" name="文本框 8">
            <a:extLst>
              <a:ext uri="{FF2B5EF4-FFF2-40B4-BE49-F238E27FC236}">
                <a16:creationId xmlns:a16="http://schemas.microsoft.com/office/drawing/2014/main" id="{5F715B9A-23C0-1489-D83D-2CC6E9135BAB}"/>
              </a:ext>
            </a:extLst>
          </p:cNvPr>
          <p:cNvSpPr txBox="1"/>
          <p:nvPr/>
        </p:nvSpPr>
        <p:spPr>
          <a:xfrm>
            <a:off x="762974" y="1108228"/>
            <a:ext cx="7618045" cy="1521827"/>
          </a:xfrm>
          <a:prstGeom prst="rect">
            <a:avLst/>
          </a:prstGeom>
          <a:noFill/>
        </p:spPr>
        <p:txBody>
          <a:bodyPr wrap="square">
            <a:spAutoFit/>
          </a:bodyPr>
          <a:lstStyle/>
          <a:p>
            <a:pPr marL="285750" lvl="3" indent="-285750" algn="just">
              <a:lnSpc>
                <a:spcPct val="125000"/>
              </a:lnSpc>
              <a:spcBef>
                <a:spcPts val="600"/>
              </a:spcBef>
              <a:buFont typeface="Arial" panose="020B0604020202020204" pitchFamily="34" charset="0"/>
              <a:buChar char="•"/>
            </a:pPr>
            <a:r>
              <a:rPr lang="en-US" altLang="zh-CN" sz="1800" dirty="0">
                <a:effectLst/>
                <a:latin typeface="Times New Roman" panose="02020603050405020304" pitchFamily="18" charset="0"/>
                <a:ea typeface="宋体" panose="02010600030101010101" pitchFamily="2" charset="-122"/>
              </a:rPr>
              <a:t> Except for the correlation between A10 and Average age of authors in a team, the variables have significant correlations.</a:t>
            </a:r>
          </a:p>
          <a:p>
            <a:pPr marL="285750" lvl="3" indent="-285750" algn="just">
              <a:lnSpc>
                <a:spcPct val="125000"/>
              </a:lnSpc>
              <a:spcBef>
                <a:spcPts val="600"/>
              </a:spcBef>
              <a:buFont typeface="Arial" panose="020B0604020202020204" pitchFamily="34" charset="0"/>
              <a:buChar char="•"/>
            </a:pPr>
            <a:r>
              <a:rPr lang="en-US" altLang="zh-CN" sz="1800" dirty="0">
                <a:solidFill>
                  <a:schemeClr val="tx1"/>
                </a:solidFill>
                <a:effectLst/>
                <a:latin typeface="Times New Roman" panose="02020603050405020304" pitchFamily="18" charset="0"/>
                <a:ea typeface="宋体" panose="02010600030101010101" pitchFamily="2" charset="-122"/>
              </a:rPr>
              <a:t>the VIF factors of independent variables and control variables are below 3, which is below the threshold of 10. </a:t>
            </a:r>
          </a:p>
        </p:txBody>
      </p:sp>
      <p:sp>
        <p:nvSpPr>
          <p:cNvPr id="6" name="文本框 5">
            <a:extLst>
              <a:ext uri="{FF2B5EF4-FFF2-40B4-BE49-F238E27FC236}">
                <a16:creationId xmlns:a16="http://schemas.microsoft.com/office/drawing/2014/main" id="{773EB979-C740-8DFD-75C8-18A31DC58B49}"/>
              </a:ext>
            </a:extLst>
          </p:cNvPr>
          <p:cNvSpPr txBox="1"/>
          <p:nvPr/>
        </p:nvSpPr>
        <p:spPr>
          <a:xfrm>
            <a:off x="1600849" y="2687789"/>
            <a:ext cx="5942296" cy="371255"/>
          </a:xfrm>
          <a:prstGeom prst="rect">
            <a:avLst/>
          </a:prstGeom>
          <a:noFill/>
        </p:spPr>
        <p:txBody>
          <a:bodyPr wrap="square">
            <a:spAutoFit/>
          </a:bodyPr>
          <a:lstStyle/>
          <a:p>
            <a:pPr>
              <a:lnSpc>
                <a:spcPct val="125000"/>
              </a:lnSpc>
              <a:tabLst>
                <a:tab pos="28575" algn="l"/>
              </a:tabLst>
            </a:pPr>
            <a:r>
              <a:rPr lang="en-US" altLang="zh-CN" sz="1600" kern="100" dirty="0">
                <a:effectLst/>
                <a:latin typeface="Times New Roman" panose="02020603050405020304" pitchFamily="18" charset="0"/>
                <a:ea typeface="宋体" panose="02010600030101010101" pitchFamily="2" charset="-122"/>
              </a:rPr>
              <a:t>Table 2 Correlations matrix of outcome variable and control variable</a:t>
            </a:r>
            <a:endParaRPr lang="zh-CN" altLang="zh-CN" sz="1600" kern="100" dirty="0">
              <a:effectLst/>
              <a:latin typeface="Times New Roman" panose="02020603050405020304" pitchFamily="18" charset="0"/>
              <a:ea typeface="宋体" panose="02010600030101010101" pitchFamily="2" charset="-122"/>
            </a:endParaRPr>
          </a:p>
        </p:txBody>
      </p:sp>
      <p:graphicFrame>
        <p:nvGraphicFramePr>
          <p:cNvPr id="2" name="表格 1">
            <a:extLst>
              <a:ext uri="{FF2B5EF4-FFF2-40B4-BE49-F238E27FC236}">
                <a16:creationId xmlns:a16="http://schemas.microsoft.com/office/drawing/2014/main" id="{358C46E9-05C8-2D53-672F-AD22E133504B}"/>
              </a:ext>
            </a:extLst>
          </p:cNvPr>
          <p:cNvGraphicFramePr>
            <a:graphicFrameLocks noGrp="1"/>
          </p:cNvGraphicFramePr>
          <p:nvPr>
            <p:extLst>
              <p:ext uri="{D42A27DB-BD31-4B8C-83A1-F6EECF244321}">
                <p14:modId xmlns:p14="http://schemas.microsoft.com/office/powerpoint/2010/main" val="3832834530"/>
              </p:ext>
            </p:extLst>
          </p:nvPr>
        </p:nvGraphicFramePr>
        <p:xfrm>
          <a:off x="1752600" y="3116778"/>
          <a:ext cx="5531802" cy="3156590"/>
        </p:xfrm>
        <a:graphic>
          <a:graphicData uri="http://schemas.openxmlformats.org/drawingml/2006/table">
            <a:tbl>
              <a:tblPr firstRow="1" firstCol="1" bandRow="1"/>
              <a:tblGrid>
                <a:gridCol w="445471">
                  <a:extLst>
                    <a:ext uri="{9D8B030D-6E8A-4147-A177-3AD203B41FA5}">
                      <a16:colId xmlns:a16="http://schemas.microsoft.com/office/drawing/2014/main" val="185716571"/>
                    </a:ext>
                  </a:extLst>
                </a:gridCol>
                <a:gridCol w="721456">
                  <a:extLst>
                    <a:ext uri="{9D8B030D-6E8A-4147-A177-3AD203B41FA5}">
                      <a16:colId xmlns:a16="http://schemas.microsoft.com/office/drawing/2014/main" val="3572963476"/>
                    </a:ext>
                  </a:extLst>
                </a:gridCol>
                <a:gridCol w="545363">
                  <a:extLst>
                    <a:ext uri="{9D8B030D-6E8A-4147-A177-3AD203B41FA5}">
                      <a16:colId xmlns:a16="http://schemas.microsoft.com/office/drawing/2014/main" val="2668420511"/>
                    </a:ext>
                  </a:extLst>
                </a:gridCol>
                <a:gridCol w="545363">
                  <a:extLst>
                    <a:ext uri="{9D8B030D-6E8A-4147-A177-3AD203B41FA5}">
                      <a16:colId xmlns:a16="http://schemas.microsoft.com/office/drawing/2014/main" val="1710478191"/>
                    </a:ext>
                  </a:extLst>
                </a:gridCol>
                <a:gridCol w="545363">
                  <a:extLst>
                    <a:ext uri="{9D8B030D-6E8A-4147-A177-3AD203B41FA5}">
                      <a16:colId xmlns:a16="http://schemas.microsoft.com/office/drawing/2014/main" val="1281054772"/>
                    </a:ext>
                  </a:extLst>
                </a:gridCol>
                <a:gridCol w="545363">
                  <a:extLst>
                    <a:ext uri="{9D8B030D-6E8A-4147-A177-3AD203B41FA5}">
                      <a16:colId xmlns:a16="http://schemas.microsoft.com/office/drawing/2014/main" val="2000751906"/>
                    </a:ext>
                  </a:extLst>
                </a:gridCol>
                <a:gridCol w="545363">
                  <a:extLst>
                    <a:ext uri="{9D8B030D-6E8A-4147-A177-3AD203B41FA5}">
                      <a16:colId xmlns:a16="http://schemas.microsoft.com/office/drawing/2014/main" val="1384667310"/>
                    </a:ext>
                  </a:extLst>
                </a:gridCol>
                <a:gridCol w="546020">
                  <a:extLst>
                    <a:ext uri="{9D8B030D-6E8A-4147-A177-3AD203B41FA5}">
                      <a16:colId xmlns:a16="http://schemas.microsoft.com/office/drawing/2014/main" val="1009166329"/>
                    </a:ext>
                  </a:extLst>
                </a:gridCol>
                <a:gridCol w="546020">
                  <a:extLst>
                    <a:ext uri="{9D8B030D-6E8A-4147-A177-3AD203B41FA5}">
                      <a16:colId xmlns:a16="http://schemas.microsoft.com/office/drawing/2014/main" val="220094317"/>
                    </a:ext>
                  </a:extLst>
                </a:gridCol>
                <a:gridCol w="546020">
                  <a:extLst>
                    <a:ext uri="{9D8B030D-6E8A-4147-A177-3AD203B41FA5}">
                      <a16:colId xmlns:a16="http://schemas.microsoft.com/office/drawing/2014/main" val="3067549817"/>
                    </a:ext>
                  </a:extLst>
                </a:gridCol>
              </a:tblGrid>
              <a:tr h="0">
                <a:tc>
                  <a:txBody>
                    <a:bodyPr/>
                    <a:lstStyle/>
                    <a:p>
                      <a:pPr>
                        <a:lnSpc>
                          <a:spcPct val="125000"/>
                        </a:lnSpc>
                      </a:pPr>
                      <a:r>
                        <a:rPr lang="en-US" sz="1100" b="1" kern="100" dirty="0">
                          <a:effectLst/>
                          <a:latin typeface="Times New Roman" panose="02020603050405020304" pitchFamily="18" charset="0"/>
                          <a:ea typeface="宋体" panose="02010600030101010101" pitchFamily="2" charset="-122"/>
                        </a:rPr>
                        <a:t> </a:t>
                      </a:r>
                      <a:endParaRPr lang="zh-CN" sz="1200" kern="100" dirty="0">
                        <a:effectLst/>
                        <a:latin typeface="Times New Roman" panose="02020603050405020304" pitchFamily="18" charset="0"/>
                        <a:ea typeface="宋体" panose="02010600030101010101" pitchFamily="2" charset="-122"/>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25000"/>
                        </a:lnSpc>
                      </a:pPr>
                      <a:r>
                        <a:rPr lang="en-US" sz="1100" b="1" kern="100">
                          <a:effectLst/>
                          <a:latin typeface="Times New Roman" panose="02020603050405020304" pitchFamily="18" charset="0"/>
                          <a:ea typeface="宋体" panose="02010600030101010101" pitchFamily="2" charset="-122"/>
                        </a:rPr>
                        <a:t>1</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25000"/>
                        </a:lnSpc>
                      </a:pPr>
                      <a:r>
                        <a:rPr lang="en-US" sz="1100" b="1" kern="100">
                          <a:effectLst/>
                          <a:latin typeface="Times New Roman" panose="02020603050405020304" pitchFamily="18" charset="0"/>
                          <a:ea typeface="宋体" panose="02010600030101010101" pitchFamily="2" charset="-122"/>
                        </a:rPr>
                        <a:t>2</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25000"/>
                        </a:lnSpc>
                      </a:pPr>
                      <a:r>
                        <a:rPr lang="en-US" sz="1100" b="1" kern="100">
                          <a:effectLst/>
                          <a:latin typeface="Times New Roman" panose="02020603050405020304" pitchFamily="18" charset="0"/>
                          <a:ea typeface="宋体" panose="02010600030101010101" pitchFamily="2" charset="-122"/>
                        </a:rPr>
                        <a:t>3</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25000"/>
                        </a:lnSpc>
                      </a:pPr>
                      <a:r>
                        <a:rPr lang="en-US" sz="1100" b="1" kern="100">
                          <a:effectLst/>
                          <a:latin typeface="Times New Roman" panose="02020603050405020304" pitchFamily="18" charset="0"/>
                          <a:ea typeface="宋体" panose="02010600030101010101" pitchFamily="2" charset="-122"/>
                        </a:rPr>
                        <a:t>4</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25000"/>
                        </a:lnSpc>
                      </a:pPr>
                      <a:r>
                        <a:rPr lang="en-US" sz="1100" b="1" kern="100">
                          <a:effectLst/>
                          <a:latin typeface="Times New Roman" panose="02020603050405020304" pitchFamily="18" charset="0"/>
                          <a:ea typeface="宋体" panose="02010600030101010101" pitchFamily="2" charset="-122"/>
                        </a:rPr>
                        <a:t>5</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25000"/>
                        </a:lnSpc>
                      </a:pPr>
                      <a:r>
                        <a:rPr lang="en-US" sz="1100" b="1" kern="100">
                          <a:effectLst/>
                          <a:latin typeface="Times New Roman" panose="02020603050405020304" pitchFamily="18" charset="0"/>
                          <a:ea typeface="宋体" panose="02010600030101010101" pitchFamily="2" charset="-122"/>
                        </a:rPr>
                        <a:t>6</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25000"/>
                        </a:lnSpc>
                      </a:pPr>
                      <a:r>
                        <a:rPr lang="en-US" sz="1100" b="1" kern="100">
                          <a:effectLst/>
                          <a:latin typeface="Times New Roman" panose="02020603050405020304" pitchFamily="18" charset="0"/>
                          <a:ea typeface="宋体" panose="02010600030101010101" pitchFamily="2" charset="-122"/>
                        </a:rPr>
                        <a:t>7</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25000"/>
                        </a:lnSpc>
                      </a:pPr>
                      <a:r>
                        <a:rPr lang="en-US" sz="1100" b="1" kern="100">
                          <a:effectLst/>
                          <a:latin typeface="Times New Roman" panose="02020603050405020304" pitchFamily="18" charset="0"/>
                          <a:ea typeface="宋体" panose="02010600030101010101" pitchFamily="2" charset="-122"/>
                        </a:rPr>
                        <a:t>8</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25000"/>
                        </a:lnSpc>
                      </a:pPr>
                      <a:r>
                        <a:rPr lang="en-US" sz="1100" b="1" kern="100">
                          <a:effectLst/>
                          <a:latin typeface="Times New Roman" panose="02020603050405020304" pitchFamily="18" charset="0"/>
                          <a:ea typeface="宋体" panose="02010600030101010101" pitchFamily="2" charset="-122"/>
                        </a:rPr>
                        <a:t>9</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95953754"/>
                  </a:ext>
                </a:extLst>
              </a:tr>
              <a:tr h="0">
                <a:tc>
                  <a:txBody>
                    <a:bodyPr/>
                    <a:lstStyle/>
                    <a:p>
                      <a:pPr>
                        <a:lnSpc>
                          <a:spcPct val="125000"/>
                        </a:lnSpc>
                      </a:pPr>
                      <a:r>
                        <a:rPr lang="en-US" sz="1100" b="1" kern="100">
                          <a:solidFill>
                            <a:srgbClr val="000000"/>
                          </a:solidFill>
                          <a:effectLst/>
                          <a:highlight>
                            <a:srgbClr val="F2F2F2"/>
                          </a:highlight>
                          <a:latin typeface="Times New Roman" panose="02020603050405020304" pitchFamily="18" charset="0"/>
                          <a:ea typeface="宋体" panose="02010600030101010101" pitchFamily="2" charset="-122"/>
                        </a:rPr>
                        <a:t>DI</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25000"/>
                        </a:lnSpc>
                      </a:pPr>
                      <a:r>
                        <a:rPr lang="en-US" sz="1100" kern="100">
                          <a:solidFill>
                            <a:srgbClr val="000000"/>
                          </a:solidFill>
                          <a:effectLst/>
                          <a:highlight>
                            <a:srgbClr val="F2F2F2"/>
                          </a:highlight>
                          <a:latin typeface="Times New Roman" panose="02020603050405020304" pitchFamily="18" charset="0"/>
                          <a:ea typeface="宋体" panose="02010600030101010101" pitchFamily="2" charset="-122"/>
                        </a:rPr>
                        <a:t>1</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25000"/>
                        </a:lnSpc>
                      </a:pPr>
                      <a:r>
                        <a:rPr lang="en-US" sz="1100" kern="100">
                          <a:effectLst/>
                          <a:highlight>
                            <a:srgbClr val="F2F2F2"/>
                          </a:highlight>
                          <a:latin typeface="Times New Roman" panose="02020603050405020304" pitchFamily="18" charset="0"/>
                          <a:ea typeface="宋体" panose="02010600030101010101" pitchFamily="2" charset="-122"/>
                        </a:rPr>
                        <a:t> </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25000"/>
                        </a:lnSpc>
                      </a:pPr>
                      <a:r>
                        <a:rPr lang="en-US" sz="1100" kern="100">
                          <a:effectLst/>
                          <a:highlight>
                            <a:srgbClr val="F2F2F2"/>
                          </a:highlight>
                          <a:latin typeface="Times New Roman" panose="02020603050405020304" pitchFamily="18" charset="0"/>
                          <a:ea typeface="宋体" panose="02010600030101010101" pitchFamily="2" charset="-122"/>
                        </a:rPr>
                        <a:t> </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25000"/>
                        </a:lnSpc>
                      </a:pPr>
                      <a:r>
                        <a:rPr lang="en-US" sz="1100" kern="100">
                          <a:effectLst/>
                          <a:highlight>
                            <a:srgbClr val="F2F2F2"/>
                          </a:highlight>
                          <a:latin typeface="Times New Roman" panose="02020603050405020304" pitchFamily="18" charset="0"/>
                          <a:ea typeface="宋体" panose="02010600030101010101" pitchFamily="2" charset="-122"/>
                        </a:rPr>
                        <a:t> </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25000"/>
                        </a:lnSpc>
                      </a:pPr>
                      <a:r>
                        <a:rPr lang="en-US" sz="1100" kern="100">
                          <a:effectLst/>
                          <a:highlight>
                            <a:srgbClr val="F2F2F2"/>
                          </a:highlight>
                          <a:latin typeface="Times New Roman" panose="02020603050405020304" pitchFamily="18" charset="0"/>
                          <a:ea typeface="宋体" panose="02010600030101010101" pitchFamily="2" charset="-122"/>
                        </a:rPr>
                        <a:t> </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25000"/>
                        </a:lnSpc>
                      </a:pPr>
                      <a:r>
                        <a:rPr lang="en-US" sz="1100" kern="100">
                          <a:effectLst/>
                          <a:highlight>
                            <a:srgbClr val="F2F2F2"/>
                          </a:highlight>
                          <a:latin typeface="Times New Roman" panose="02020603050405020304" pitchFamily="18" charset="0"/>
                          <a:ea typeface="宋体" panose="02010600030101010101" pitchFamily="2" charset="-122"/>
                        </a:rPr>
                        <a:t> </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25000"/>
                        </a:lnSpc>
                      </a:pPr>
                      <a:r>
                        <a:rPr lang="en-US" sz="1100" kern="100">
                          <a:effectLst/>
                          <a:highlight>
                            <a:srgbClr val="F2F2F2"/>
                          </a:highlight>
                          <a:latin typeface="Times New Roman" panose="02020603050405020304" pitchFamily="18" charset="0"/>
                          <a:ea typeface="宋体" panose="02010600030101010101" pitchFamily="2" charset="-122"/>
                        </a:rPr>
                        <a:t> </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25000"/>
                        </a:lnSpc>
                      </a:pPr>
                      <a:r>
                        <a:rPr lang="en-US" sz="1100" kern="100">
                          <a:effectLst/>
                          <a:highlight>
                            <a:srgbClr val="F2F2F2"/>
                          </a:highlight>
                          <a:latin typeface="Times New Roman" panose="02020603050405020304" pitchFamily="18" charset="0"/>
                          <a:ea typeface="宋体" panose="02010600030101010101" pitchFamily="2" charset="-122"/>
                        </a:rPr>
                        <a:t> </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25000"/>
                        </a:lnSpc>
                      </a:pPr>
                      <a:r>
                        <a:rPr lang="en-US" sz="1100" kern="100">
                          <a:effectLst/>
                          <a:highlight>
                            <a:srgbClr val="F2F2F2"/>
                          </a:highlight>
                          <a:latin typeface="Times New Roman" panose="02020603050405020304" pitchFamily="18" charset="0"/>
                          <a:ea typeface="宋体" panose="02010600030101010101" pitchFamily="2" charset="-122"/>
                        </a:rPr>
                        <a:t> </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F2F2F2"/>
                    </a:solidFill>
                  </a:tcPr>
                </a:tc>
                <a:extLst>
                  <a:ext uri="{0D108BD9-81ED-4DB2-BD59-A6C34878D82A}">
                    <a16:rowId xmlns:a16="http://schemas.microsoft.com/office/drawing/2014/main" val="738636018"/>
                  </a:ext>
                </a:extLst>
              </a:tr>
              <a:tr h="0">
                <a:tc>
                  <a:txBody>
                    <a:bodyPr/>
                    <a:lstStyle/>
                    <a:p>
                      <a:pPr>
                        <a:lnSpc>
                          <a:spcPct val="125000"/>
                        </a:lnSpc>
                      </a:pPr>
                      <a:r>
                        <a:rPr lang="en-US" sz="1100" b="1" kern="100">
                          <a:effectLst/>
                          <a:latin typeface="Times New Roman" panose="02020603050405020304" pitchFamily="18" charset="0"/>
                          <a:ea typeface="宋体" panose="02010600030101010101" pitchFamily="2" charset="-122"/>
                        </a:rPr>
                        <a:t>PY</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-0.07</a:t>
                      </a:r>
                      <a:r>
                        <a:rPr lang="en-US" sz="1100" kern="100" baseline="30000">
                          <a:effectLst/>
                          <a:latin typeface="Times New Roman" panose="02020603050405020304" pitchFamily="18" charset="0"/>
                          <a:ea typeface="宋体" panose="02010600030101010101" pitchFamily="2" charset="-122"/>
                        </a:rPr>
                        <a:t>***</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1</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 </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 </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 </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 </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 </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 </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 </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extLst>
                  <a:ext uri="{0D108BD9-81ED-4DB2-BD59-A6C34878D82A}">
                    <a16:rowId xmlns:a16="http://schemas.microsoft.com/office/drawing/2014/main" val="1328994318"/>
                  </a:ext>
                </a:extLst>
              </a:tr>
              <a:tr h="0">
                <a:tc>
                  <a:txBody>
                    <a:bodyPr/>
                    <a:lstStyle/>
                    <a:p>
                      <a:pPr>
                        <a:lnSpc>
                          <a:spcPct val="125000"/>
                        </a:lnSpc>
                      </a:pPr>
                      <a:r>
                        <a:rPr lang="en-US" sz="1100" b="1" kern="100">
                          <a:solidFill>
                            <a:srgbClr val="000000"/>
                          </a:solidFill>
                          <a:effectLst/>
                          <a:highlight>
                            <a:srgbClr val="F2F2F2"/>
                          </a:highlight>
                          <a:latin typeface="Times New Roman" panose="02020603050405020304" pitchFamily="18" charset="0"/>
                          <a:ea typeface="宋体" panose="02010600030101010101" pitchFamily="2" charset="-122"/>
                        </a:rPr>
                        <a:t>CI</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a:solidFill>
                            <a:srgbClr val="000000"/>
                          </a:solidFill>
                          <a:effectLst/>
                          <a:highlight>
                            <a:srgbClr val="F2F2F2"/>
                          </a:highlight>
                          <a:latin typeface="Times New Roman" panose="02020603050405020304" pitchFamily="18" charset="0"/>
                          <a:ea typeface="宋体" panose="02010600030101010101" pitchFamily="2" charset="-122"/>
                        </a:rPr>
                        <a:t>0</a:t>
                      </a:r>
                      <a:r>
                        <a:rPr lang="en-US" sz="1100" kern="100" baseline="30000">
                          <a:solidFill>
                            <a:srgbClr val="000000"/>
                          </a:solidFill>
                          <a:effectLst/>
                          <a:highlight>
                            <a:srgbClr val="F2F2F2"/>
                          </a:highlight>
                          <a:latin typeface="Times New Roman" panose="02020603050405020304" pitchFamily="18" charset="0"/>
                          <a:ea typeface="宋体" panose="02010600030101010101" pitchFamily="2" charset="-122"/>
                        </a:rPr>
                        <a:t>***</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a:solidFill>
                            <a:srgbClr val="000000"/>
                          </a:solidFill>
                          <a:effectLst/>
                          <a:highlight>
                            <a:srgbClr val="F2F2F2"/>
                          </a:highlight>
                          <a:latin typeface="Times New Roman" panose="02020603050405020304" pitchFamily="18" charset="0"/>
                          <a:ea typeface="宋体" panose="02010600030101010101" pitchFamily="2" charset="-122"/>
                        </a:rPr>
                        <a:t>-0.08</a:t>
                      </a:r>
                      <a:r>
                        <a:rPr lang="en-US" sz="1100" kern="100" baseline="30000">
                          <a:solidFill>
                            <a:srgbClr val="000000"/>
                          </a:solidFill>
                          <a:effectLst/>
                          <a:highlight>
                            <a:srgbClr val="F2F2F2"/>
                          </a:highlight>
                          <a:latin typeface="Times New Roman" panose="02020603050405020304" pitchFamily="18" charset="0"/>
                          <a:ea typeface="宋体" panose="02010600030101010101" pitchFamily="2" charset="-122"/>
                        </a:rPr>
                        <a:t>***</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a:solidFill>
                            <a:srgbClr val="000000"/>
                          </a:solidFill>
                          <a:effectLst/>
                          <a:highlight>
                            <a:srgbClr val="F2F2F2"/>
                          </a:highlight>
                          <a:latin typeface="Times New Roman" panose="02020603050405020304" pitchFamily="18" charset="0"/>
                          <a:ea typeface="宋体" panose="02010600030101010101" pitchFamily="2" charset="-122"/>
                        </a:rPr>
                        <a:t>1</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a:effectLst/>
                          <a:highlight>
                            <a:srgbClr val="F2F2F2"/>
                          </a:highlight>
                          <a:latin typeface="Times New Roman" panose="02020603050405020304" pitchFamily="18" charset="0"/>
                          <a:ea typeface="宋体" panose="02010600030101010101" pitchFamily="2" charset="-122"/>
                        </a:rPr>
                        <a:t> </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a:effectLst/>
                          <a:highlight>
                            <a:srgbClr val="F2F2F2"/>
                          </a:highlight>
                          <a:latin typeface="Times New Roman" panose="02020603050405020304" pitchFamily="18" charset="0"/>
                          <a:ea typeface="宋体" panose="02010600030101010101" pitchFamily="2" charset="-122"/>
                        </a:rPr>
                        <a:t> </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a:effectLst/>
                          <a:highlight>
                            <a:srgbClr val="F2F2F2"/>
                          </a:highlight>
                          <a:latin typeface="Times New Roman" panose="02020603050405020304" pitchFamily="18" charset="0"/>
                          <a:ea typeface="宋体" panose="02010600030101010101" pitchFamily="2" charset="-122"/>
                        </a:rPr>
                        <a:t> </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a:effectLst/>
                          <a:highlight>
                            <a:srgbClr val="F2F2F2"/>
                          </a:highlight>
                          <a:latin typeface="Times New Roman" panose="02020603050405020304" pitchFamily="18" charset="0"/>
                          <a:ea typeface="宋体" panose="02010600030101010101" pitchFamily="2" charset="-122"/>
                        </a:rPr>
                        <a:t> </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a:effectLst/>
                          <a:highlight>
                            <a:srgbClr val="F2F2F2"/>
                          </a:highlight>
                          <a:latin typeface="Times New Roman" panose="02020603050405020304" pitchFamily="18" charset="0"/>
                          <a:ea typeface="宋体" panose="02010600030101010101" pitchFamily="2" charset="-122"/>
                        </a:rPr>
                        <a:t> </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dirty="0">
                          <a:effectLst/>
                          <a:highlight>
                            <a:srgbClr val="F2F2F2"/>
                          </a:highlight>
                          <a:latin typeface="Times New Roman" panose="02020603050405020304" pitchFamily="18" charset="0"/>
                          <a:ea typeface="宋体" panose="02010600030101010101" pitchFamily="2" charset="-122"/>
                        </a:rPr>
                        <a:t> </a:t>
                      </a:r>
                      <a:endParaRPr lang="zh-CN" sz="1200" kern="100" dirty="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extLst>
                  <a:ext uri="{0D108BD9-81ED-4DB2-BD59-A6C34878D82A}">
                    <a16:rowId xmlns:a16="http://schemas.microsoft.com/office/drawing/2014/main" val="8651710"/>
                  </a:ext>
                </a:extLst>
              </a:tr>
              <a:tr h="0">
                <a:tc>
                  <a:txBody>
                    <a:bodyPr/>
                    <a:lstStyle/>
                    <a:p>
                      <a:pPr>
                        <a:lnSpc>
                          <a:spcPct val="125000"/>
                        </a:lnSpc>
                      </a:pPr>
                      <a:r>
                        <a:rPr lang="en-US" sz="1100" b="1" kern="100">
                          <a:effectLst/>
                          <a:latin typeface="Times New Roman" panose="02020603050405020304" pitchFamily="18" charset="0"/>
                          <a:ea typeface="宋体" panose="02010600030101010101" pitchFamily="2" charset="-122"/>
                        </a:rPr>
                        <a:t>A10</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0.04</a:t>
                      </a:r>
                      <a:r>
                        <a:rPr lang="en-US" sz="1100" kern="100" baseline="30000">
                          <a:effectLst/>
                          <a:latin typeface="Times New Roman" panose="02020603050405020304" pitchFamily="18" charset="0"/>
                          <a:ea typeface="宋体" panose="02010600030101010101" pitchFamily="2" charset="-122"/>
                        </a:rPr>
                        <a:t>***</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-0.01</a:t>
                      </a:r>
                      <a:r>
                        <a:rPr lang="en-US" sz="1100" kern="100" baseline="30000">
                          <a:effectLst/>
                          <a:latin typeface="Times New Roman" panose="02020603050405020304" pitchFamily="18" charset="0"/>
                          <a:ea typeface="宋体" panose="02010600030101010101" pitchFamily="2" charset="-122"/>
                        </a:rPr>
                        <a:t>***</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-0.02</a:t>
                      </a:r>
                      <a:r>
                        <a:rPr lang="en-US" sz="1100" kern="100" baseline="30000">
                          <a:effectLst/>
                          <a:latin typeface="Times New Roman" panose="02020603050405020304" pitchFamily="18" charset="0"/>
                          <a:ea typeface="宋体" panose="02010600030101010101" pitchFamily="2" charset="-122"/>
                        </a:rPr>
                        <a:t>***</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1</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 </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 </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 </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 </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 </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extLst>
                  <a:ext uri="{0D108BD9-81ED-4DB2-BD59-A6C34878D82A}">
                    <a16:rowId xmlns:a16="http://schemas.microsoft.com/office/drawing/2014/main" val="3764036514"/>
                  </a:ext>
                </a:extLst>
              </a:tr>
              <a:tr h="0">
                <a:tc>
                  <a:txBody>
                    <a:bodyPr/>
                    <a:lstStyle/>
                    <a:p>
                      <a:pPr>
                        <a:lnSpc>
                          <a:spcPct val="125000"/>
                        </a:lnSpc>
                      </a:pPr>
                      <a:r>
                        <a:rPr lang="en-US" sz="1100" b="1" kern="100">
                          <a:solidFill>
                            <a:srgbClr val="000000"/>
                          </a:solidFill>
                          <a:effectLst/>
                          <a:highlight>
                            <a:srgbClr val="F2F2F2"/>
                          </a:highlight>
                          <a:latin typeface="Times New Roman" panose="02020603050405020304" pitchFamily="18" charset="0"/>
                          <a:ea typeface="宋体" panose="02010600030101010101" pitchFamily="2" charset="-122"/>
                        </a:rPr>
                        <a:t>TS</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a:solidFill>
                            <a:srgbClr val="000000"/>
                          </a:solidFill>
                          <a:effectLst/>
                          <a:highlight>
                            <a:srgbClr val="F2F2F2"/>
                          </a:highlight>
                          <a:latin typeface="Times New Roman" panose="02020603050405020304" pitchFamily="18" charset="0"/>
                          <a:ea typeface="宋体" panose="02010600030101010101" pitchFamily="2" charset="-122"/>
                        </a:rPr>
                        <a:t>-0.02</a:t>
                      </a:r>
                      <a:r>
                        <a:rPr lang="en-US" sz="1100" kern="100" baseline="30000">
                          <a:solidFill>
                            <a:srgbClr val="000000"/>
                          </a:solidFill>
                          <a:effectLst/>
                          <a:highlight>
                            <a:srgbClr val="F2F2F2"/>
                          </a:highlight>
                          <a:latin typeface="Times New Roman" panose="02020603050405020304" pitchFamily="18" charset="0"/>
                          <a:ea typeface="宋体" panose="02010600030101010101" pitchFamily="2" charset="-122"/>
                        </a:rPr>
                        <a:t>***</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a:solidFill>
                            <a:srgbClr val="000000"/>
                          </a:solidFill>
                          <a:effectLst/>
                          <a:highlight>
                            <a:srgbClr val="F2F2F2"/>
                          </a:highlight>
                          <a:latin typeface="Times New Roman" panose="02020603050405020304" pitchFamily="18" charset="0"/>
                          <a:ea typeface="宋体" panose="02010600030101010101" pitchFamily="2" charset="-122"/>
                        </a:rPr>
                        <a:t>0.31</a:t>
                      </a:r>
                      <a:r>
                        <a:rPr lang="en-US" sz="1100" kern="100" baseline="30000">
                          <a:solidFill>
                            <a:srgbClr val="000000"/>
                          </a:solidFill>
                          <a:effectLst/>
                          <a:highlight>
                            <a:srgbClr val="F2F2F2"/>
                          </a:highlight>
                          <a:latin typeface="Times New Roman" panose="02020603050405020304" pitchFamily="18" charset="0"/>
                          <a:ea typeface="宋体" panose="02010600030101010101" pitchFamily="2" charset="-122"/>
                        </a:rPr>
                        <a:t>***</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a:solidFill>
                            <a:srgbClr val="000000"/>
                          </a:solidFill>
                          <a:effectLst/>
                          <a:highlight>
                            <a:srgbClr val="F2F2F2"/>
                          </a:highlight>
                          <a:latin typeface="Times New Roman" panose="02020603050405020304" pitchFamily="18" charset="0"/>
                          <a:ea typeface="宋体" panose="02010600030101010101" pitchFamily="2" charset="-122"/>
                        </a:rPr>
                        <a:t>0.01</a:t>
                      </a:r>
                      <a:r>
                        <a:rPr lang="en-US" sz="1100" kern="100" baseline="30000">
                          <a:solidFill>
                            <a:srgbClr val="000000"/>
                          </a:solidFill>
                          <a:effectLst/>
                          <a:highlight>
                            <a:srgbClr val="F2F2F2"/>
                          </a:highlight>
                          <a:latin typeface="Times New Roman" panose="02020603050405020304" pitchFamily="18" charset="0"/>
                          <a:ea typeface="宋体" panose="02010600030101010101" pitchFamily="2" charset="-122"/>
                        </a:rPr>
                        <a:t>***</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a:solidFill>
                            <a:srgbClr val="000000"/>
                          </a:solidFill>
                          <a:effectLst/>
                          <a:highlight>
                            <a:srgbClr val="F2F2F2"/>
                          </a:highlight>
                          <a:latin typeface="Times New Roman" panose="02020603050405020304" pitchFamily="18" charset="0"/>
                          <a:ea typeface="宋体" panose="02010600030101010101" pitchFamily="2" charset="-122"/>
                        </a:rPr>
                        <a:t>-0.04</a:t>
                      </a:r>
                      <a:r>
                        <a:rPr lang="en-US" sz="1100" kern="100" baseline="30000">
                          <a:solidFill>
                            <a:srgbClr val="000000"/>
                          </a:solidFill>
                          <a:effectLst/>
                          <a:highlight>
                            <a:srgbClr val="F2F2F2"/>
                          </a:highlight>
                          <a:latin typeface="Times New Roman" panose="02020603050405020304" pitchFamily="18" charset="0"/>
                          <a:ea typeface="宋体" panose="02010600030101010101" pitchFamily="2" charset="-122"/>
                        </a:rPr>
                        <a:t>***</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a:solidFill>
                            <a:srgbClr val="000000"/>
                          </a:solidFill>
                          <a:effectLst/>
                          <a:highlight>
                            <a:srgbClr val="F2F2F2"/>
                          </a:highlight>
                          <a:latin typeface="Times New Roman" panose="02020603050405020304" pitchFamily="18" charset="0"/>
                          <a:ea typeface="宋体" panose="02010600030101010101" pitchFamily="2" charset="-122"/>
                        </a:rPr>
                        <a:t>1</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a:effectLst/>
                          <a:highlight>
                            <a:srgbClr val="F2F2F2"/>
                          </a:highlight>
                          <a:latin typeface="Times New Roman" panose="02020603050405020304" pitchFamily="18" charset="0"/>
                          <a:ea typeface="宋体" panose="02010600030101010101" pitchFamily="2" charset="-122"/>
                        </a:rPr>
                        <a:t> </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a:effectLst/>
                          <a:highlight>
                            <a:srgbClr val="F2F2F2"/>
                          </a:highlight>
                          <a:latin typeface="Times New Roman" panose="02020603050405020304" pitchFamily="18" charset="0"/>
                          <a:ea typeface="宋体" panose="02010600030101010101" pitchFamily="2" charset="-122"/>
                        </a:rPr>
                        <a:t> </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a:effectLst/>
                          <a:highlight>
                            <a:srgbClr val="F2F2F2"/>
                          </a:highlight>
                          <a:latin typeface="Times New Roman" panose="02020603050405020304" pitchFamily="18" charset="0"/>
                          <a:ea typeface="宋体" panose="02010600030101010101" pitchFamily="2" charset="-122"/>
                        </a:rPr>
                        <a:t> </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a:effectLst/>
                          <a:highlight>
                            <a:srgbClr val="F2F2F2"/>
                          </a:highlight>
                          <a:latin typeface="Times New Roman" panose="02020603050405020304" pitchFamily="18" charset="0"/>
                          <a:ea typeface="宋体" panose="02010600030101010101" pitchFamily="2" charset="-122"/>
                        </a:rPr>
                        <a:t> </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extLst>
                  <a:ext uri="{0D108BD9-81ED-4DB2-BD59-A6C34878D82A}">
                    <a16:rowId xmlns:a16="http://schemas.microsoft.com/office/drawing/2014/main" val="910929564"/>
                  </a:ext>
                </a:extLst>
              </a:tr>
              <a:tr h="0">
                <a:tc>
                  <a:txBody>
                    <a:bodyPr/>
                    <a:lstStyle/>
                    <a:p>
                      <a:pPr>
                        <a:lnSpc>
                          <a:spcPct val="125000"/>
                        </a:lnSpc>
                      </a:pPr>
                      <a:r>
                        <a:rPr lang="en-US" sz="1100" b="1" kern="100">
                          <a:effectLst/>
                          <a:latin typeface="Times New Roman" panose="02020603050405020304" pitchFamily="18" charset="0"/>
                          <a:ea typeface="宋体" panose="02010600030101010101" pitchFamily="2" charset="-122"/>
                        </a:rPr>
                        <a:t>RC</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-0.02</a:t>
                      </a:r>
                      <a:r>
                        <a:rPr lang="en-US" sz="1100" kern="100" baseline="30000">
                          <a:effectLst/>
                          <a:latin typeface="Times New Roman" panose="02020603050405020304" pitchFamily="18" charset="0"/>
                          <a:ea typeface="宋体" panose="02010600030101010101" pitchFamily="2" charset="-122"/>
                        </a:rPr>
                        <a:t>***</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0.2</a:t>
                      </a:r>
                      <a:r>
                        <a:rPr lang="en-US" sz="1100" kern="100" baseline="30000">
                          <a:effectLst/>
                          <a:latin typeface="Times New Roman" panose="02020603050405020304" pitchFamily="18" charset="0"/>
                          <a:ea typeface="宋体" panose="02010600030101010101" pitchFamily="2" charset="-122"/>
                        </a:rPr>
                        <a:t>***</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0.01</a:t>
                      </a:r>
                      <a:r>
                        <a:rPr lang="en-US" sz="1100" kern="100" baseline="30000">
                          <a:effectLst/>
                          <a:latin typeface="Times New Roman" panose="02020603050405020304" pitchFamily="18" charset="0"/>
                          <a:ea typeface="宋体" panose="02010600030101010101" pitchFamily="2" charset="-122"/>
                        </a:rPr>
                        <a:t>***</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-0.02</a:t>
                      </a:r>
                      <a:r>
                        <a:rPr lang="en-US" sz="1100" kern="100" baseline="30000">
                          <a:effectLst/>
                          <a:latin typeface="Times New Roman" panose="02020603050405020304" pitchFamily="18" charset="0"/>
                          <a:ea typeface="宋体" panose="02010600030101010101" pitchFamily="2" charset="-122"/>
                        </a:rPr>
                        <a:t>***</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0.36</a:t>
                      </a:r>
                      <a:r>
                        <a:rPr lang="en-US" sz="1100" kern="100" baseline="30000">
                          <a:effectLst/>
                          <a:latin typeface="Times New Roman" panose="02020603050405020304" pitchFamily="18" charset="0"/>
                          <a:ea typeface="宋体" panose="02010600030101010101" pitchFamily="2" charset="-122"/>
                        </a:rPr>
                        <a:t>***</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1</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 </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 </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 </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extLst>
                  <a:ext uri="{0D108BD9-81ED-4DB2-BD59-A6C34878D82A}">
                    <a16:rowId xmlns:a16="http://schemas.microsoft.com/office/drawing/2014/main" val="378469080"/>
                  </a:ext>
                </a:extLst>
              </a:tr>
              <a:tr h="0">
                <a:tc>
                  <a:txBody>
                    <a:bodyPr/>
                    <a:lstStyle/>
                    <a:p>
                      <a:pPr>
                        <a:lnSpc>
                          <a:spcPct val="125000"/>
                        </a:lnSpc>
                      </a:pPr>
                      <a:r>
                        <a:rPr lang="en-US" sz="1100" b="1" kern="100">
                          <a:solidFill>
                            <a:srgbClr val="000000"/>
                          </a:solidFill>
                          <a:effectLst/>
                          <a:highlight>
                            <a:srgbClr val="F2F2F2"/>
                          </a:highlight>
                          <a:latin typeface="Times New Roman" panose="02020603050405020304" pitchFamily="18" charset="0"/>
                          <a:ea typeface="宋体" panose="02010600030101010101" pitchFamily="2" charset="-122"/>
                        </a:rPr>
                        <a:t>AA</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a:solidFill>
                            <a:srgbClr val="000000"/>
                          </a:solidFill>
                          <a:effectLst/>
                          <a:highlight>
                            <a:srgbClr val="F2F2F2"/>
                          </a:highlight>
                          <a:latin typeface="Times New Roman" panose="02020603050405020304" pitchFamily="18" charset="0"/>
                          <a:ea typeface="宋体" panose="02010600030101010101" pitchFamily="2" charset="-122"/>
                        </a:rPr>
                        <a:t>0</a:t>
                      </a:r>
                      <a:r>
                        <a:rPr lang="en-US" sz="1100" kern="100" baseline="30000">
                          <a:solidFill>
                            <a:srgbClr val="000000"/>
                          </a:solidFill>
                          <a:effectLst/>
                          <a:highlight>
                            <a:srgbClr val="F2F2F2"/>
                          </a:highlight>
                          <a:latin typeface="Times New Roman" panose="02020603050405020304" pitchFamily="18" charset="0"/>
                          <a:ea typeface="宋体" panose="02010600030101010101" pitchFamily="2" charset="-122"/>
                        </a:rPr>
                        <a:t>***</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a:solidFill>
                            <a:srgbClr val="000000"/>
                          </a:solidFill>
                          <a:effectLst/>
                          <a:highlight>
                            <a:srgbClr val="F2F2F2"/>
                          </a:highlight>
                          <a:latin typeface="Times New Roman" panose="02020603050405020304" pitchFamily="18" charset="0"/>
                          <a:ea typeface="宋体" panose="02010600030101010101" pitchFamily="2" charset="-122"/>
                        </a:rPr>
                        <a:t>-0.59</a:t>
                      </a:r>
                      <a:r>
                        <a:rPr lang="en-US" sz="1100" kern="100" baseline="30000">
                          <a:solidFill>
                            <a:srgbClr val="000000"/>
                          </a:solidFill>
                          <a:effectLst/>
                          <a:highlight>
                            <a:srgbClr val="F2F2F2"/>
                          </a:highlight>
                          <a:latin typeface="Times New Roman" panose="02020603050405020304" pitchFamily="18" charset="0"/>
                          <a:ea typeface="宋体" panose="02010600030101010101" pitchFamily="2" charset="-122"/>
                        </a:rPr>
                        <a:t>***</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a:solidFill>
                            <a:srgbClr val="000000"/>
                          </a:solidFill>
                          <a:effectLst/>
                          <a:highlight>
                            <a:srgbClr val="F2F2F2"/>
                          </a:highlight>
                          <a:latin typeface="Times New Roman" panose="02020603050405020304" pitchFamily="18" charset="0"/>
                          <a:ea typeface="宋体" panose="02010600030101010101" pitchFamily="2" charset="-122"/>
                        </a:rPr>
                        <a:t>0.17</a:t>
                      </a:r>
                      <a:r>
                        <a:rPr lang="en-US" sz="1100" kern="100" baseline="30000">
                          <a:solidFill>
                            <a:srgbClr val="000000"/>
                          </a:solidFill>
                          <a:effectLst/>
                          <a:highlight>
                            <a:srgbClr val="F2F2F2"/>
                          </a:highlight>
                          <a:latin typeface="Times New Roman" panose="02020603050405020304" pitchFamily="18" charset="0"/>
                          <a:ea typeface="宋体" panose="02010600030101010101" pitchFamily="2" charset="-122"/>
                        </a:rPr>
                        <a:t>***</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a:solidFill>
                            <a:srgbClr val="000000"/>
                          </a:solidFill>
                          <a:effectLst/>
                          <a:highlight>
                            <a:srgbClr val="F2F2F2"/>
                          </a:highlight>
                          <a:latin typeface="Times New Roman" panose="02020603050405020304" pitchFamily="18" charset="0"/>
                          <a:ea typeface="宋体" panose="02010600030101010101" pitchFamily="2" charset="-122"/>
                        </a:rPr>
                        <a:t>0</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a:solidFill>
                            <a:srgbClr val="000000"/>
                          </a:solidFill>
                          <a:effectLst/>
                          <a:highlight>
                            <a:srgbClr val="F2F2F2"/>
                          </a:highlight>
                          <a:latin typeface="Times New Roman" panose="02020603050405020304" pitchFamily="18" charset="0"/>
                          <a:ea typeface="宋体" panose="02010600030101010101" pitchFamily="2" charset="-122"/>
                        </a:rPr>
                        <a:t>-0.21</a:t>
                      </a:r>
                      <a:r>
                        <a:rPr lang="en-US" sz="1100" kern="100" baseline="30000">
                          <a:solidFill>
                            <a:srgbClr val="000000"/>
                          </a:solidFill>
                          <a:effectLst/>
                          <a:highlight>
                            <a:srgbClr val="F2F2F2"/>
                          </a:highlight>
                          <a:latin typeface="Times New Roman" panose="02020603050405020304" pitchFamily="18" charset="0"/>
                          <a:ea typeface="宋体" panose="02010600030101010101" pitchFamily="2" charset="-122"/>
                        </a:rPr>
                        <a:t>***</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a:solidFill>
                            <a:srgbClr val="000000"/>
                          </a:solidFill>
                          <a:effectLst/>
                          <a:highlight>
                            <a:srgbClr val="F2F2F2"/>
                          </a:highlight>
                          <a:latin typeface="Times New Roman" panose="02020603050405020304" pitchFamily="18" charset="0"/>
                          <a:ea typeface="宋体" panose="02010600030101010101" pitchFamily="2" charset="-122"/>
                        </a:rPr>
                        <a:t>-0.12</a:t>
                      </a:r>
                      <a:r>
                        <a:rPr lang="en-US" sz="1100" kern="100" baseline="30000">
                          <a:solidFill>
                            <a:srgbClr val="000000"/>
                          </a:solidFill>
                          <a:effectLst/>
                          <a:highlight>
                            <a:srgbClr val="F2F2F2"/>
                          </a:highlight>
                          <a:latin typeface="Times New Roman" panose="02020603050405020304" pitchFamily="18" charset="0"/>
                          <a:ea typeface="宋体" panose="02010600030101010101" pitchFamily="2" charset="-122"/>
                        </a:rPr>
                        <a:t>***</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a:solidFill>
                            <a:srgbClr val="000000"/>
                          </a:solidFill>
                          <a:effectLst/>
                          <a:highlight>
                            <a:srgbClr val="F2F2F2"/>
                          </a:highlight>
                          <a:latin typeface="Times New Roman" panose="02020603050405020304" pitchFamily="18" charset="0"/>
                          <a:ea typeface="宋体" panose="02010600030101010101" pitchFamily="2" charset="-122"/>
                        </a:rPr>
                        <a:t>1</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a:effectLst/>
                          <a:highlight>
                            <a:srgbClr val="F2F2F2"/>
                          </a:highlight>
                          <a:latin typeface="Times New Roman" panose="02020603050405020304" pitchFamily="18" charset="0"/>
                          <a:ea typeface="宋体" panose="02010600030101010101" pitchFamily="2" charset="-122"/>
                        </a:rPr>
                        <a:t> </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tc>
                  <a:txBody>
                    <a:bodyPr/>
                    <a:lstStyle/>
                    <a:p>
                      <a:pPr>
                        <a:lnSpc>
                          <a:spcPct val="125000"/>
                        </a:lnSpc>
                      </a:pPr>
                      <a:r>
                        <a:rPr lang="en-US" sz="1100" kern="100">
                          <a:effectLst/>
                          <a:highlight>
                            <a:srgbClr val="F2F2F2"/>
                          </a:highlight>
                          <a:latin typeface="Times New Roman" panose="02020603050405020304" pitchFamily="18" charset="0"/>
                          <a:ea typeface="宋体" panose="02010600030101010101" pitchFamily="2" charset="-122"/>
                        </a:rPr>
                        <a:t> </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solidFill>
                      <a:srgbClr val="F2F2F2"/>
                    </a:solidFill>
                  </a:tcPr>
                </a:tc>
                <a:extLst>
                  <a:ext uri="{0D108BD9-81ED-4DB2-BD59-A6C34878D82A}">
                    <a16:rowId xmlns:a16="http://schemas.microsoft.com/office/drawing/2014/main" val="4181038638"/>
                  </a:ext>
                </a:extLst>
              </a:tr>
              <a:tr h="0">
                <a:tc>
                  <a:txBody>
                    <a:bodyPr/>
                    <a:lstStyle/>
                    <a:p>
                      <a:pPr>
                        <a:lnSpc>
                          <a:spcPct val="125000"/>
                        </a:lnSpc>
                      </a:pPr>
                      <a:r>
                        <a:rPr lang="en-US" sz="1100" b="1" kern="100">
                          <a:effectLst/>
                          <a:latin typeface="Times New Roman" panose="02020603050405020304" pitchFamily="18" charset="0"/>
                          <a:ea typeface="宋体" panose="02010600030101010101" pitchFamily="2" charset="-122"/>
                        </a:rPr>
                        <a:t>AP</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0.01</a:t>
                      </a:r>
                      <a:r>
                        <a:rPr lang="en-US" sz="1100" kern="100" baseline="30000">
                          <a:effectLst/>
                          <a:latin typeface="Times New Roman" panose="02020603050405020304" pitchFamily="18" charset="0"/>
                          <a:ea typeface="宋体" panose="02010600030101010101" pitchFamily="2" charset="-122"/>
                        </a:rPr>
                        <a:t>***</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0.31</a:t>
                      </a:r>
                      <a:r>
                        <a:rPr lang="en-US" sz="1100" kern="100" baseline="30000">
                          <a:effectLst/>
                          <a:latin typeface="Times New Roman" panose="02020603050405020304" pitchFamily="18" charset="0"/>
                          <a:ea typeface="宋体" panose="02010600030101010101" pitchFamily="2" charset="-122"/>
                        </a:rPr>
                        <a:t>***</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0.05</a:t>
                      </a:r>
                      <a:r>
                        <a:rPr lang="en-US" sz="1100" kern="100" baseline="30000">
                          <a:effectLst/>
                          <a:latin typeface="Times New Roman" panose="02020603050405020304" pitchFamily="18" charset="0"/>
                          <a:ea typeface="宋体" panose="02010600030101010101" pitchFamily="2" charset="-122"/>
                        </a:rPr>
                        <a:t>***</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0.01</a:t>
                      </a:r>
                      <a:r>
                        <a:rPr lang="en-US" sz="1100" kern="100" baseline="30000">
                          <a:effectLst/>
                          <a:latin typeface="Times New Roman" panose="02020603050405020304" pitchFamily="18" charset="0"/>
                          <a:ea typeface="宋体" panose="02010600030101010101" pitchFamily="2" charset="-122"/>
                        </a:rPr>
                        <a:t>***</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0.08</a:t>
                      </a:r>
                      <a:r>
                        <a:rPr lang="en-US" sz="1100" kern="100" baseline="30000">
                          <a:effectLst/>
                          <a:latin typeface="Times New Roman" panose="02020603050405020304" pitchFamily="18" charset="0"/>
                          <a:ea typeface="宋体" panose="02010600030101010101" pitchFamily="2" charset="-122"/>
                        </a:rPr>
                        <a:t>***</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0.13</a:t>
                      </a:r>
                      <a:r>
                        <a:rPr lang="en-US" sz="1100" kern="100" baseline="30000">
                          <a:effectLst/>
                          <a:latin typeface="Times New Roman" panose="02020603050405020304" pitchFamily="18" charset="0"/>
                          <a:ea typeface="宋体" panose="02010600030101010101" pitchFamily="2" charset="-122"/>
                        </a:rPr>
                        <a:t>***</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-0.08</a:t>
                      </a:r>
                      <a:r>
                        <a:rPr lang="en-US" sz="1100" kern="100" baseline="30000">
                          <a:effectLst/>
                          <a:latin typeface="Times New Roman" panose="02020603050405020304" pitchFamily="18" charset="0"/>
                          <a:ea typeface="宋体" panose="02010600030101010101" pitchFamily="2" charset="-122"/>
                        </a:rPr>
                        <a:t>***</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1</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tc>
                  <a:txBody>
                    <a:bodyPr/>
                    <a:lstStyle/>
                    <a:p>
                      <a:pPr>
                        <a:lnSpc>
                          <a:spcPct val="125000"/>
                        </a:lnSpc>
                      </a:pPr>
                      <a:r>
                        <a:rPr lang="en-US" sz="1100" kern="100">
                          <a:effectLst/>
                          <a:latin typeface="Times New Roman" panose="02020603050405020304" pitchFamily="18" charset="0"/>
                          <a:ea typeface="宋体" panose="02010600030101010101" pitchFamily="2" charset="-122"/>
                        </a:rPr>
                        <a:t> </a:t>
                      </a:r>
                      <a:endParaRPr lang="zh-CN" sz="1200" kern="100">
                        <a:effectLst/>
                        <a:latin typeface="Times New Roman" panose="02020603050405020304" pitchFamily="18" charset="0"/>
                        <a:ea typeface="宋体" panose="02010600030101010101" pitchFamily="2" charset="-122"/>
                      </a:endParaRPr>
                    </a:p>
                  </a:txBody>
                  <a:tcPr marL="68580" marR="68580" marT="0" marB="0">
                    <a:lnL>
                      <a:noFill/>
                    </a:lnL>
                    <a:lnR>
                      <a:noFill/>
                    </a:lnR>
                    <a:lnT>
                      <a:noFill/>
                    </a:lnT>
                    <a:lnB>
                      <a:noFill/>
                    </a:lnB>
                    <a:noFill/>
                  </a:tcPr>
                </a:tc>
                <a:extLst>
                  <a:ext uri="{0D108BD9-81ED-4DB2-BD59-A6C34878D82A}">
                    <a16:rowId xmlns:a16="http://schemas.microsoft.com/office/drawing/2014/main" val="1877287514"/>
                  </a:ext>
                </a:extLst>
              </a:tr>
              <a:tr h="41910">
                <a:tc>
                  <a:txBody>
                    <a:bodyPr/>
                    <a:lstStyle/>
                    <a:p>
                      <a:pPr>
                        <a:lnSpc>
                          <a:spcPct val="125000"/>
                        </a:lnSpc>
                      </a:pPr>
                      <a:r>
                        <a:rPr lang="en-US" sz="1100" b="1" kern="100">
                          <a:solidFill>
                            <a:srgbClr val="000000"/>
                          </a:solidFill>
                          <a:effectLst/>
                          <a:highlight>
                            <a:srgbClr val="F2F2F2"/>
                          </a:highlight>
                          <a:latin typeface="Times New Roman" panose="02020603050405020304" pitchFamily="18" charset="0"/>
                          <a:ea typeface="宋体" panose="02010600030101010101" pitchFamily="2" charset="-122"/>
                        </a:rPr>
                        <a:t>AC</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25000"/>
                        </a:lnSpc>
                      </a:pPr>
                      <a:r>
                        <a:rPr lang="en-US" sz="1100" kern="100">
                          <a:solidFill>
                            <a:srgbClr val="000000"/>
                          </a:solidFill>
                          <a:effectLst/>
                          <a:highlight>
                            <a:srgbClr val="F2F2F2"/>
                          </a:highlight>
                          <a:latin typeface="Times New Roman" panose="02020603050405020304" pitchFamily="18" charset="0"/>
                          <a:ea typeface="宋体" panose="02010600030101010101" pitchFamily="2" charset="-122"/>
                        </a:rPr>
                        <a:t>-0.01</a:t>
                      </a:r>
                      <a:r>
                        <a:rPr lang="en-US" sz="1100" kern="100" baseline="30000">
                          <a:solidFill>
                            <a:srgbClr val="000000"/>
                          </a:solidFill>
                          <a:effectLst/>
                          <a:highlight>
                            <a:srgbClr val="F2F2F2"/>
                          </a:highlight>
                          <a:latin typeface="Times New Roman" panose="02020603050405020304" pitchFamily="18" charset="0"/>
                          <a:ea typeface="宋体" panose="02010600030101010101" pitchFamily="2" charset="-122"/>
                        </a:rPr>
                        <a:t>***</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25000"/>
                        </a:lnSpc>
                      </a:pPr>
                      <a:r>
                        <a:rPr lang="en-US" sz="1100" kern="100">
                          <a:solidFill>
                            <a:srgbClr val="000000"/>
                          </a:solidFill>
                          <a:effectLst/>
                          <a:highlight>
                            <a:srgbClr val="F2F2F2"/>
                          </a:highlight>
                          <a:latin typeface="Times New Roman" panose="02020603050405020304" pitchFamily="18" charset="0"/>
                          <a:ea typeface="宋体" panose="02010600030101010101" pitchFamily="2" charset="-122"/>
                        </a:rPr>
                        <a:t>0.16</a:t>
                      </a:r>
                      <a:r>
                        <a:rPr lang="en-US" sz="1100" kern="100" baseline="30000">
                          <a:solidFill>
                            <a:srgbClr val="000000"/>
                          </a:solidFill>
                          <a:effectLst/>
                          <a:highlight>
                            <a:srgbClr val="F2F2F2"/>
                          </a:highlight>
                          <a:latin typeface="Times New Roman" panose="02020603050405020304" pitchFamily="18" charset="0"/>
                          <a:ea typeface="宋体" panose="02010600030101010101" pitchFamily="2" charset="-122"/>
                        </a:rPr>
                        <a:t>***</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25000"/>
                        </a:lnSpc>
                      </a:pPr>
                      <a:r>
                        <a:rPr lang="en-US" sz="1100" kern="100">
                          <a:solidFill>
                            <a:srgbClr val="000000"/>
                          </a:solidFill>
                          <a:effectLst/>
                          <a:highlight>
                            <a:srgbClr val="F2F2F2"/>
                          </a:highlight>
                          <a:latin typeface="Times New Roman" panose="02020603050405020304" pitchFamily="18" charset="0"/>
                          <a:ea typeface="宋体" panose="02010600030101010101" pitchFamily="2" charset="-122"/>
                        </a:rPr>
                        <a:t>0.2</a:t>
                      </a:r>
                      <a:r>
                        <a:rPr lang="en-US" sz="1100" kern="100" baseline="30000">
                          <a:solidFill>
                            <a:srgbClr val="000000"/>
                          </a:solidFill>
                          <a:effectLst/>
                          <a:highlight>
                            <a:srgbClr val="F2F2F2"/>
                          </a:highlight>
                          <a:latin typeface="Times New Roman" panose="02020603050405020304" pitchFamily="18" charset="0"/>
                          <a:ea typeface="宋体" panose="02010600030101010101" pitchFamily="2" charset="-122"/>
                        </a:rPr>
                        <a:t>***</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25000"/>
                        </a:lnSpc>
                      </a:pPr>
                      <a:r>
                        <a:rPr lang="en-US" sz="1100" kern="100">
                          <a:solidFill>
                            <a:srgbClr val="000000"/>
                          </a:solidFill>
                          <a:effectLst/>
                          <a:highlight>
                            <a:srgbClr val="F2F2F2"/>
                          </a:highlight>
                          <a:latin typeface="Times New Roman" panose="02020603050405020304" pitchFamily="18" charset="0"/>
                          <a:ea typeface="宋体" panose="02010600030101010101" pitchFamily="2" charset="-122"/>
                        </a:rPr>
                        <a:t>0.01</a:t>
                      </a:r>
                      <a:r>
                        <a:rPr lang="en-US" sz="1100" kern="100" baseline="30000">
                          <a:solidFill>
                            <a:srgbClr val="000000"/>
                          </a:solidFill>
                          <a:effectLst/>
                          <a:highlight>
                            <a:srgbClr val="F2F2F2"/>
                          </a:highlight>
                          <a:latin typeface="Times New Roman" panose="02020603050405020304" pitchFamily="18" charset="0"/>
                          <a:ea typeface="宋体" panose="02010600030101010101" pitchFamily="2" charset="-122"/>
                        </a:rPr>
                        <a:t>***</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25000"/>
                        </a:lnSpc>
                      </a:pPr>
                      <a:r>
                        <a:rPr lang="en-US" sz="1100" kern="100">
                          <a:solidFill>
                            <a:srgbClr val="000000"/>
                          </a:solidFill>
                          <a:effectLst/>
                          <a:highlight>
                            <a:srgbClr val="F2F2F2"/>
                          </a:highlight>
                          <a:latin typeface="Times New Roman" panose="02020603050405020304" pitchFamily="18" charset="0"/>
                          <a:ea typeface="宋体" panose="02010600030101010101" pitchFamily="2" charset="-122"/>
                        </a:rPr>
                        <a:t>0.01</a:t>
                      </a:r>
                      <a:r>
                        <a:rPr lang="en-US" sz="1100" kern="100" baseline="30000">
                          <a:solidFill>
                            <a:srgbClr val="000000"/>
                          </a:solidFill>
                          <a:effectLst/>
                          <a:highlight>
                            <a:srgbClr val="F2F2F2"/>
                          </a:highlight>
                          <a:latin typeface="Times New Roman" panose="02020603050405020304" pitchFamily="18" charset="0"/>
                          <a:ea typeface="宋体" panose="02010600030101010101" pitchFamily="2" charset="-122"/>
                        </a:rPr>
                        <a:t>***</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25000"/>
                        </a:lnSpc>
                      </a:pPr>
                      <a:r>
                        <a:rPr lang="en-US" sz="1100" kern="100">
                          <a:solidFill>
                            <a:srgbClr val="000000"/>
                          </a:solidFill>
                          <a:effectLst/>
                          <a:highlight>
                            <a:srgbClr val="F2F2F2"/>
                          </a:highlight>
                          <a:latin typeface="Times New Roman" panose="02020603050405020304" pitchFamily="18" charset="0"/>
                          <a:ea typeface="宋体" panose="02010600030101010101" pitchFamily="2" charset="-122"/>
                        </a:rPr>
                        <a:t>0.07</a:t>
                      </a:r>
                      <a:r>
                        <a:rPr lang="en-US" sz="1100" kern="100" baseline="30000">
                          <a:solidFill>
                            <a:srgbClr val="000000"/>
                          </a:solidFill>
                          <a:effectLst/>
                          <a:highlight>
                            <a:srgbClr val="F2F2F2"/>
                          </a:highlight>
                          <a:latin typeface="Times New Roman" panose="02020603050405020304" pitchFamily="18" charset="0"/>
                          <a:ea typeface="宋体" panose="02010600030101010101" pitchFamily="2" charset="-122"/>
                        </a:rPr>
                        <a:t>***</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25000"/>
                        </a:lnSpc>
                      </a:pPr>
                      <a:r>
                        <a:rPr lang="en-US" sz="1100" kern="100">
                          <a:solidFill>
                            <a:srgbClr val="000000"/>
                          </a:solidFill>
                          <a:effectLst/>
                          <a:highlight>
                            <a:srgbClr val="F2F2F2"/>
                          </a:highlight>
                          <a:latin typeface="Times New Roman" panose="02020603050405020304" pitchFamily="18" charset="0"/>
                          <a:ea typeface="宋体" panose="02010600030101010101" pitchFamily="2" charset="-122"/>
                        </a:rPr>
                        <a:t>0.03</a:t>
                      </a:r>
                      <a:r>
                        <a:rPr lang="en-US" sz="1100" kern="100" baseline="30000">
                          <a:solidFill>
                            <a:srgbClr val="000000"/>
                          </a:solidFill>
                          <a:effectLst/>
                          <a:highlight>
                            <a:srgbClr val="F2F2F2"/>
                          </a:highlight>
                          <a:latin typeface="Times New Roman" panose="02020603050405020304" pitchFamily="18" charset="0"/>
                          <a:ea typeface="宋体" panose="02010600030101010101" pitchFamily="2" charset="-122"/>
                        </a:rPr>
                        <a:t>***</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25000"/>
                        </a:lnSpc>
                      </a:pPr>
                      <a:r>
                        <a:rPr lang="en-US" sz="1100" kern="100">
                          <a:solidFill>
                            <a:srgbClr val="000000"/>
                          </a:solidFill>
                          <a:effectLst/>
                          <a:highlight>
                            <a:srgbClr val="F2F2F2"/>
                          </a:highlight>
                          <a:latin typeface="Times New Roman" panose="02020603050405020304" pitchFamily="18" charset="0"/>
                          <a:ea typeface="宋体" panose="02010600030101010101" pitchFamily="2" charset="-122"/>
                        </a:rPr>
                        <a:t>0.77</a:t>
                      </a:r>
                      <a:r>
                        <a:rPr lang="en-US" sz="1100" kern="100" baseline="30000">
                          <a:solidFill>
                            <a:srgbClr val="000000"/>
                          </a:solidFill>
                          <a:effectLst/>
                          <a:highlight>
                            <a:srgbClr val="F2F2F2"/>
                          </a:highlight>
                          <a:latin typeface="Times New Roman" panose="02020603050405020304" pitchFamily="18" charset="0"/>
                          <a:ea typeface="宋体" panose="02010600030101010101" pitchFamily="2" charset="-122"/>
                        </a:rPr>
                        <a:t>***</a:t>
                      </a:r>
                      <a:endParaRPr lang="zh-CN" sz="1200" kern="10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25000"/>
                        </a:lnSpc>
                      </a:pPr>
                      <a:r>
                        <a:rPr lang="en-US" sz="1100" kern="100" dirty="0">
                          <a:solidFill>
                            <a:srgbClr val="000000"/>
                          </a:solidFill>
                          <a:effectLst/>
                          <a:highlight>
                            <a:srgbClr val="F2F2F2"/>
                          </a:highlight>
                          <a:latin typeface="Times New Roman" panose="02020603050405020304" pitchFamily="18" charset="0"/>
                          <a:ea typeface="宋体" panose="02010600030101010101" pitchFamily="2" charset="-122"/>
                        </a:rPr>
                        <a:t>1</a:t>
                      </a:r>
                      <a:endParaRPr lang="zh-CN" sz="1200" kern="100" dirty="0">
                        <a:effectLst/>
                        <a:highlight>
                          <a:srgbClr val="F2F2F2"/>
                        </a:highlight>
                        <a:latin typeface="Times New Roman" panose="02020603050405020304" pitchFamily="18" charset="0"/>
                        <a:ea typeface="宋体" panose="02010600030101010101" pitchFamily="2" charset="-122"/>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067069389"/>
                  </a:ext>
                </a:extLst>
              </a:tr>
            </a:tbl>
          </a:graphicData>
        </a:graphic>
      </p:graphicFrame>
    </p:spTree>
    <p:extLst>
      <p:ext uri="{BB962C8B-B14F-4D97-AF65-F5344CB8AC3E}">
        <p14:creationId xmlns:p14="http://schemas.microsoft.com/office/powerpoint/2010/main" val="703610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855"/>
              </a:lnSpc>
            </a:pPr>
            <a:fld id="{81D60167-4931-47E6-BA6A-407CBD079E47}" type="slidenum">
              <a:rPr spc="-25" dirty="0"/>
              <a:t>8</a:t>
            </a:fld>
            <a:endParaRPr spc="-25" dirty="0"/>
          </a:p>
        </p:txBody>
      </p:sp>
      <p:sp>
        <p:nvSpPr>
          <p:cNvPr id="8" name="object 2">
            <a:extLst>
              <a:ext uri="{FF2B5EF4-FFF2-40B4-BE49-F238E27FC236}">
                <a16:creationId xmlns:a16="http://schemas.microsoft.com/office/drawing/2014/main" id="{03508D2D-F319-6CE6-E8D6-CA6C49721AE5}"/>
              </a:ext>
            </a:extLst>
          </p:cNvPr>
          <p:cNvSpPr txBox="1">
            <a:spLocks noGrp="1"/>
          </p:cNvSpPr>
          <p:nvPr>
            <p:ph type="title"/>
          </p:nvPr>
        </p:nvSpPr>
        <p:spPr>
          <a:xfrm>
            <a:off x="474369" y="155121"/>
            <a:ext cx="4097630" cy="506549"/>
          </a:xfrm>
          <a:prstGeom prst="rect">
            <a:avLst/>
          </a:prstGeom>
        </p:spPr>
        <p:txBody>
          <a:bodyPr vert="horz" wrap="square" lIns="0" tIns="13970" rIns="0" bIns="0" rtlCol="0">
            <a:spAutoFit/>
          </a:bodyPr>
          <a:lstStyle/>
          <a:p>
            <a:pPr marL="12700">
              <a:lnSpc>
                <a:spcPct val="100000"/>
              </a:lnSpc>
              <a:spcBef>
                <a:spcPts val="110"/>
              </a:spcBef>
            </a:pPr>
            <a:r>
              <a:rPr lang="en-US" altLang="zh-CN" sz="3200" i="0" spc="-10" dirty="0">
                <a:solidFill>
                  <a:schemeClr val="accent4">
                    <a:lumMod val="75000"/>
                  </a:schemeClr>
                </a:solidFill>
                <a:latin typeface="微软雅黑" panose="020B0503020204020204" pitchFamily="34" charset="-122"/>
                <a:ea typeface="微软雅黑" panose="020B0503020204020204" pitchFamily="34" charset="-122"/>
              </a:rPr>
              <a:t>4. Results</a:t>
            </a:r>
            <a:endParaRPr lang="zh-CN" altLang="en-US" sz="3200" i="0" spc="-10" dirty="0">
              <a:solidFill>
                <a:schemeClr val="accent4">
                  <a:lumMod val="75000"/>
                </a:schemeClr>
              </a:solidFill>
              <a:latin typeface="微软雅黑" panose="020B0503020204020204" pitchFamily="34" charset="-122"/>
              <a:ea typeface="微软雅黑" panose="020B0503020204020204" pitchFamily="34" charset="-122"/>
            </a:endParaRPr>
          </a:p>
        </p:txBody>
      </p:sp>
      <p:sp>
        <p:nvSpPr>
          <p:cNvPr id="9" name="文本框 8">
            <a:extLst>
              <a:ext uri="{FF2B5EF4-FFF2-40B4-BE49-F238E27FC236}">
                <a16:creationId xmlns:a16="http://schemas.microsoft.com/office/drawing/2014/main" id="{5F715B9A-23C0-1489-D83D-2CC6E9135BAB}"/>
              </a:ext>
            </a:extLst>
          </p:cNvPr>
          <p:cNvSpPr txBox="1"/>
          <p:nvPr/>
        </p:nvSpPr>
        <p:spPr>
          <a:xfrm>
            <a:off x="734400" y="1143000"/>
            <a:ext cx="7618045" cy="1521827"/>
          </a:xfrm>
          <a:prstGeom prst="rect">
            <a:avLst/>
          </a:prstGeom>
          <a:noFill/>
        </p:spPr>
        <p:txBody>
          <a:bodyPr wrap="square">
            <a:spAutoFit/>
          </a:bodyPr>
          <a:lstStyle/>
          <a:p>
            <a:pPr marL="285750" lvl="3" indent="-285750" algn="just">
              <a:lnSpc>
                <a:spcPct val="125000"/>
              </a:lnSpc>
              <a:spcBef>
                <a:spcPts val="600"/>
              </a:spcBef>
              <a:buFont typeface="Arial" panose="020B0604020202020204" pitchFamily="34" charset="0"/>
              <a:buChar char="•"/>
            </a:pPr>
            <a:r>
              <a:rPr lang="en-US" altLang="zh-CN" dirty="0">
                <a:latin typeface="Times New Roman" panose="02020603050405020304" pitchFamily="18" charset="0"/>
                <a:ea typeface="宋体" panose="02010600030101010101" pitchFamily="2" charset="-122"/>
              </a:rPr>
              <a:t>The number of papers with open-mentorship teams far exceeds that with close-mentorship teams. </a:t>
            </a:r>
          </a:p>
          <a:p>
            <a:pPr marL="285750" lvl="3" indent="-285750" algn="just">
              <a:lnSpc>
                <a:spcPct val="125000"/>
              </a:lnSpc>
              <a:spcBef>
                <a:spcPts val="600"/>
              </a:spcBef>
              <a:buFont typeface="Arial" panose="020B0604020202020204" pitchFamily="34" charset="0"/>
              <a:buChar char="•"/>
            </a:pPr>
            <a:r>
              <a:rPr lang="en-US" altLang="zh-CN" dirty="0">
                <a:latin typeface="Times New Roman" panose="02020603050405020304" pitchFamily="18" charset="0"/>
                <a:ea typeface="宋体" panose="02010600030101010101" pitchFamily="2" charset="-122"/>
              </a:rPr>
              <a:t>It seems to see that the papers of the close-mentorship team have a slightly lower DI than the other group.</a:t>
            </a:r>
            <a:endParaRPr lang="en-US" altLang="zh-CN" sz="1800" dirty="0">
              <a:solidFill>
                <a:schemeClr val="tx1"/>
              </a:solidFill>
              <a:effectLst/>
              <a:latin typeface="Times New Roman" panose="02020603050405020304" pitchFamily="18" charset="0"/>
              <a:ea typeface="宋体" panose="02010600030101010101" pitchFamily="2" charset="-122"/>
            </a:endParaRPr>
          </a:p>
        </p:txBody>
      </p:sp>
      <p:pic>
        <p:nvPicPr>
          <p:cNvPr id="10" name="图片 9">
            <a:extLst>
              <a:ext uri="{FF2B5EF4-FFF2-40B4-BE49-F238E27FC236}">
                <a16:creationId xmlns:a16="http://schemas.microsoft.com/office/drawing/2014/main" id="{D4D985D0-625F-2ABD-6C68-634D3F935525}"/>
              </a:ext>
            </a:extLst>
          </p:cNvPr>
          <p:cNvPicPr>
            <a:picLocks noChangeAspect="1"/>
          </p:cNvPicPr>
          <p:nvPr/>
        </p:nvPicPr>
        <p:blipFill>
          <a:blip r:embed="rId2"/>
          <a:stretch>
            <a:fillRect/>
          </a:stretch>
        </p:blipFill>
        <p:spPr>
          <a:xfrm>
            <a:off x="474369" y="3429000"/>
            <a:ext cx="3614689" cy="2428619"/>
          </a:xfrm>
          <a:prstGeom prst="rect">
            <a:avLst/>
          </a:prstGeom>
        </p:spPr>
      </p:pic>
      <p:pic>
        <p:nvPicPr>
          <p:cNvPr id="12" name="图片 11">
            <a:extLst>
              <a:ext uri="{FF2B5EF4-FFF2-40B4-BE49-F238E27FC236}">
                <a16:creationId xmlns:a16="http://schemas.microsoft.com/office/drawing/2014/main" id="{E28F4E20-541E-751E-5104-11E0DC088283}"/>
              </a:ext>
            </a:extLst>
          </p:cNvPr>
          <p:cNvPicPr>
            <a:picLocks noChangeAspect="1"/>
          </p:cNvPicPr>
          <p:nvPr/>
        </p:nvPicPr>
        <p:blipFill>
          <a:blip r:embed="rId3"/>
          <a:stretch>
            <a:fillRect/>
          </a:stretch>
        </p:blipFill>
        <p:spPr>
          <a:xfrm>
            <a:off x="4571999" y="3352800"/>
            <a:ext cx="3428619" cy="2571465"/>
          </a:xfrm>
          <a:prstGeom prst="rect">
            <a:avLst/>
          </a:prstGeom>
        </p:spPr>
      </p:pic>
    </p:spTree>
    <p:extLst>
      <p:ext uri="{BB962C8B-B14F-4D97-AF65-F5344CB8AC3E}">
        <p14:creationId xmlns:p14="http://schemas.microsoft.com/office/powerpoint/2010/main" val="521010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855"/>
              </a:lnSpc>
            </a:pPr>
            <a:fld id="{81D60167-4931-47E6-BA6A-407CBD079E47}" type="slidenum">
              <a:rPr spc="-25" dirty="0"/>
              <a:t>9</a:t>
            </a:fld>
            <a:endParaRPr spc="-25" dirty="0"/>
          </a:p>
        </p:txBody>
      </p:sp>
      <p:sp>
        <p:nvSpPr>
          <p:cNvPr id="8" name="object 2">
            <a:extLst>
              <a:ext uri="{FF2B5EF4-FFF2-40B4-BE49-F238E27FC236}">
                <a16:creationId xmlns:a16="http://schemas.microsoft.com/office/drawing/2014/main" id="{03508D2D-F319-6CE6-E8D6-CA6C49721AE5}"/>
              </a:ext>
            </a:extLst>
          </p:cNvPr>
          <p:cNvSpPr txBox="1">
            <a:spLocks noGrp="1"/>
          </p:cNvSpPr>
          <p:nvPr>
            <p:ph type="title"/>
          </p:nvPr>
        </p:nvSpPr>
        <p:spPr>
          <a:xfrm>
            <a:off x="474369" y="155121"/>
            <a:ext cx="4097630" cy="506549"/>
          </a:xfrm>
          <a:prstGeom prst="rect">
            <a:avLst/>
          </a:prstGeom>
        </p:spPr>
        <p:txBody>
          <a:bodyPr vert="horz" wrap="square" lIns="0" tIns="13970" rIns="0" bIns="0" rtlCol="0">
            <a:spAutoFit/>
          </a:bodyPr>
          <a:lstStyle/>
          <a:p>
            <a:pPr marL="12700">
              <a:lnSpc>
                <a:spcPct val="100000"/>
              </a:lnSpc>
              <a:spcBef>
                <a:spcPts val="110"/>
              </a:spcBef>
            </a:pPr>
            <a:r>
              <a:rPr lang="en-US" altLang="zh-CN" sz="3200" i="0" spc="-10" dirty="0">
                <a:solidFill>
                  <a:schemeClr val="accent4">
                    <a:lumMod val="75000"/>
                  </a:schemeClr>
                </a:solidFill>
                <a:latin typeface="微软雅黑" panose="020B0503020204020204" pitchFamily="34" charset="-122"/>
                <a:ea typeface="微软雅黑" panose="020B0503020204020204" pitchFamily="34" charset="-122"/>
              </a:rPr>
              <a:t>4. Results</a:t>
            </a:r>
            <a:endParaRPr lang="zh-CN" altLang="en-US" sz="3200" i="0" spc="-10" dirty="0">
              <a:solidFill>
                <a:schemeClr val="accent4">
                  <a:lumMod val="75000"/>
                </a:schemeClr>
              </a:solidFill>
              <a:latin typeface="微软雅黑" panose="020B0503020204020204" pitchFamily="34" charset="-122"/>
              <a:ea typeface="微软雅黑" panose="020B0503020204020204" pitchFamily="34" charset="-122"/>
            </a:endParaRPr>
          </a:p>
        </p:txBody>
      </p:sp>
      <p:sp>
        <p:nvSpPr>
          <p:cNvPr id="9" name="文本框 8">
            <a:extLst>
              <a:ext uri="{FF2B5EF4-FFF2-40B4-BE49-F238E27FC236}">
                <a16:creationId xmlns:a16="http://schemas.microsoft.com/office/drawing/2014/main" id="{5F715B9A-23C0-1489-D83D-2CC6E9135BAB}"/>
              </a:ext>
            </a:extLst>
          </p:cNvPr>
          <p:cNvSpPr txBox="1"/>
          <p:nvPr/>
        </p:nvSpPr>
        <p:spPr>
          <a:xfrm>
            <a:off x="685800" y="1182352"/>
            <a:ext cx="7618045" cy="875048"/>
          </a:xfrm>
          <a:prstGeom prst="rect">
            <a:avLst/>
          </a:prstGeom>
          <a:noFill/>
        </p:spPr>
        <p:txBody>
          <a:bodyPr wrap="square">
            <a:spAutoFit/>
          </a:bodyPr>
          <a:lstStyle/>
          <a:p>
            <a:pPr lvl="3" algn="just">
              <a:lnSpc>
                <a:spcPct val="125000"/>
              </a:lnSpc>
              <a:spcBef>
                <a:spcPts val="600"/>
              </a:spcBef>
            </a:pPr>
            <a:r>
              <a:rPr lang="en-US" altLang="zh-CN" sz="1400" dirty="0">
                <a:solidFill>
                  <a:schemeClr val="tx1"/>
                </a:solidFill>
                <a:effectLst/>
                <a:latin typeface="Times New Roman" panose="02020603050405020304" pitchFamily="18" charset="0"/>
                <a:ea typeface="宋体" panose="02010600030101010101" pitchFamily="2" charset="-122"/>
              </a:rPr>
              <a:t>The results in the final model show that a close-mentorship team has a significantly negative effect on disruption. Specifically, the disruption of papers with close mentorship is 0.0006 lower than papers with open mentorship.</a:t>
            </a:r>
          </a:p>
        </p:txBody>
      </p:sp>
      <p:graphicFrame>
        <p:nvGraphicFramePr>
          <p:cNvPr id="3" name="表格 2">
            <a:extLst>
              <a:ext uri="{FF2B5EF4-FFF2-40B4-BE49-F238E27FC236}">
                <a16:creationId xmlns:a16="http://schemas.microsoft.com/office/drawing/2014/main" id="{44BA467B-8D85-45D1-979F-E5B7AC965B9D}"/>
              </a:ext>
            </a:extLst>
          </p:cNvPr>
          <p:cNvGraphicFramePr>
            <a:graphicFrameLocks noGrp="1"/>
          </p:cNvGraphicFramePr>
          <p:nvPr>
            <p:extLst>
              <p:ext uri="{D42A27DB-BD31-4B8C-83A1-F6EECF244321}">
                <p14:modId xmlns:p14="http://schemas.microsoft.com/office/powerpoint/2010/main" val="2069691032"/>
              </p:ext>
            </p:extLst>
          </p:nvPr>
        </p:nvGraphicFramePr>
        <p:xfrm>
          <a:off x="364329" y="2057400"/>
          <a:ext cx="8415340" cy="4316425"/>
        </p:xfrm>
        <a:graphic>
          <a:graphicData uri="http://schemas.openxmlformats.org/drawingml/2006/table">
            <a:tbl>
              <a:tblPr/>
              <a:tblGrid>
                <a:gridCol w="841534">
                  <a:extLst>
                    <a:ext uri="{9D8B030D-6E8A-4147-A177-3AD203B41FA5}">
                      <a16:colId xmlns:a16="http://schemas.microsoft.com/office/drawing/2014/main" val="1217424809"/>
                    </a:ext>
                  </a:extLst>
                </a:gridCol>
                <a:gridCol w="841534">
                  <a:extLst>
                    <a:ext uri="{9D8B030D-6E8A-4147-A177-3AD203B41FA5}">
                      <a16:colId xmlns:a16="http://schemas.microsoft.com/office/drawing/2014/main" val="3738250718"/>
                    </a:ext>
                  </a:extLst>
                </a:gridCol>
                <a:gridCol w="841534">
                  <a:extLst>
                    <a:ext uri="{9D8B030D-6E8A-4147-A177-3AD203B41FA5}">
                      <a16:colId xmlns:a16="http://schemas.microsoft.com/office/drawing/2014/main" val="1758580907"/>
                    </a:ext>
                  </a:extLst>
                </a:gridCol>
                <a:gridCol w="841534">
                  <a:extLst>
                    <a:ext uri="{9D8B030D-6E8A-4147-A177-3AD203B41FA5}">
                      <a16:colId xmlns:a16="http://schemas.microsoft.com/office/drawing/2014/main" val="494008941"/>
                    </a:ext>
                  </a:extLst>
                </a:gridCol>
                <a:gridCol w="841534">
                  <a:extLst>
                    <a:ext uri="{9D8B030D-6E8A-4147-A177-3AD203B41FA5}">
                      <a16:colId xmlns:a16="http://schemas.microsoft.com/office/drawing/2014/main" val="1489003199"/>
                    </a:ext>
                  </a:extLst>
                </a:gridCol>
                <a:gridCol w="841534">
                  <a:extLst>
                    <a:ext uri="{9D8B030D-6E8A-4147-A177-3AD203B41FA5}">
                      <a16:colId xmlns:a16="http://schemas.microsoft.com/office/drawing/2014/main" val="1217338266"/>
                    </a:ext>
                  </a:extLst>
                </a:gridCol>
                <a:gridCol w="841534">
                  <a:extLst>
                    <a:ext uri="{9D8B030D-6E8A-4147-A177-3AD203B41FA5}">
                      <a16:colId xmlns:a16="http://schemas.microsoft.com/office/drawing/2014/main" val="2039668691"/>
                    </a:ext>
                  </a:extLst>
                </a:gridCol>
                <a:gridCol w="841534">
                  <a:extLst>
                    <a:ext uri="{9D8B030D-6E8A-4147-A177-3AD203B41FA5}">
                      <a16:colId xmlns:a16="http://schemas.microsoft.com/office/drawing/2014/main" val="1266084752"/>
                    </a:ext>
                  </a:extLst>
                </a:gridCol>
                <a:gridCol w="841534">
                  <a:extLst>
                    <a:ext uri="{9D8B030D-6E8A-4147-A177-3AD203B41FA5}">
                      <a16:colId xmlns:a16="http://schemas.microsoft.com/office/drawing/2014/main" val="2496689343"/>
                    </a:ext>
                  </a:extLst>
                </a:gridCol>
                <a:gridCol w="841534">
                  <a:extLst>
                    <a:ext uri="{9D8B030D-6E8A-4147-A177-3AD203B41FA5}">
                      <a16:colId xmlns:a16="http://schemas.microsoft.com/office/drawing/2014/main" val="3555793480"/>
                    </a:ext>
                  </a:extLst>
                </a:gridCol>
              </a:tblGrid>
              <a:tr h="169494">
                <a:tc>
                  <a:txBody>
                    <a:bodyPr/>
                    <a:lstStyle/>
                    <a:p>
                      <a:pP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(2)</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(3)</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(4)</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(5)</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(6)</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(7)</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(8)</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(9)</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00743640"/>
                  </a:ext>
                </a:extLst>
              </a:tr>
              <a:tr h="0">
                <a:tc>
                  <a:txBody>
                    <a:bodyPr/>
                    <a:lstStyle/>
                    <a:p>
                      <a:pP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sz="1000" kern="0" dirty="0">
                          <a:effectLst/>
                          <a:latin typeface="Times New Roman" panose="02020603050405020304" pitchFamily="18" charset="0"/>
                          <a:ea typeface="宋体" panose="02010600030101010101" pitchFamily="2" charset="-122"/>
                        </a:rPr>
                        <a:t>DI</a:t>
                      </a:r>
                      <a:endParaRPr lang="zh-CN" sz="1100" kern="100" dirty="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altLang="zh-CN" sz="1000" kern="100" dirty="0">
                          <a:effectLst/>
                          <a:latin typeface="Times New Roman" panose="02020603050405020304" pitchFamily="18" charset="0"/>
                          <a:ea typeface="+mn-ea"/>
                        </a:rPr>
                        <a:t>DI</a:t>
                      </a: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altLang="zh-CN" sz="1000" kern="100" dirty="0">
                          <a:effectLst/>
                          <a:latin typeface="Times New Roman" panose="02020603050405020304" pitchFamily="18" charset="0"/>
                          <a:ea typeface="+mn-ea"/>
                        </a:rPr>
                        <a:t>DI</a:t>
                      </a: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altLang="zh-CN" sz="1000" kern="100" dirty="0">
                          <a:effectLst/>
                          <a:latin typeface="Times New Roman" panose="02020603050405020304" pitchFamily="18" charset="0"/>
                          <a:ea typeface="+mn-ea"/>
                        </a:rPr>
                        <a:t>DI</a:t>
                      </a: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altLang="zh-CN" sz="1000" kern="100" dirty="0">
                          <a:effectLst/>
                          <a:latin typeface="Times New Roman" panose="02020603050405020304" pitchFamily="18" charset="0"/>
                          <a:ea typeface="+mn-ea"/>
                        </a:rPr>
                        <a:t>DI</a:t>
                      </a: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altLang="zh-CN" sz="1000" kern="100" dirty="0">
                          <a:effectLst/>
                          <a:latin typeface="Times New Roman" panose="02020603050405020304" pitchFamily="18" charset="0"/>
                          <a:ea typeface="+mn-ea"/>
                        </a:rPr>
                        <a:t>DI</a:t>
                      </a: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altLang="zh-CN" sz="1000" kern="100" dirty="0">
                          <a:effectLst/>
                          <a:latin typeface="Times New Roman" panose="02020603050405020304" pitchFamily="18" charset="0"/>
                          <a:ea typeface="+mn-ea"/>
                        </a:rPr>
                        <a:t>DI</a:t>
                      </a: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altLang="zh-CN" sz="1000" kern="100" dirty="0">
                          <a:effectLst/>
                          <a:latin typeface="Times New Roman" panose="02020603050405020304" pitchFamily="18" charset="0"/>
                          <a:ea typeface="+mn-ea"/>
                        </a:rPr>
                        <a:t>DI</a:t>
                      </a: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altLang="zh-CN" sz="1000" kern="100" dirty="0">
                          <a:effectLst/>
                          <a:latin typeface="Times New Roman" panose="02020603050405020304" pitchFamily="18" charset="0"/>
                          <a:ea typeface="+mn-ea"/>
                        </a:rPr>
                        <a:t>DI</a:t>
                      </a: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70257"/>
                  </a:ext>
                </a:extLst>
              </a:tr>
              <a:tr h="169494">
                <a:tc>
                  <a:txBody>
                    <a:bodyPr/>
                    <a:lstStyle/>
                    <a:p>
                      <a:pPr>
                        <a:lnSpc>
                          <a:spcPct val="125000"/>
                        </a:lnSpc>
                        <a:spcAft>
                          <a:spcPts val="0"/>
                        </a:spcAft>
                      </a:pPr>
                      <a:r>
                        <a:rPr lang="en-US" sz="1000" kern="0">
                          <a:effectLst/>
                          <a:latin typeface="Times New Roman" panose="02020603050405020304" pitchFamily="18" charset="0"/>
                          <a:ea typeface="宋体" panose="02010600030101010101" pitchFamily="2" charset="-122"/>
                        </a:rPr>
                        <a:t>relationship</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-0.00113</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-0.00113</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-0.00105</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-0.00107</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-0.00119</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-0.00119</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-0.000783</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-0.000803</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-0.000618</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468233893"/>
                  </a:ext>
                </a:extLst>
              </a:tr>
              <a:tr h="169494">
                <a:tc>
                  <a:txBody>
                    <a:bodyPr/>
                    <a:lstStyle/>
                    <a:p>
                      <a:pP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(-15.65)</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(-15.69)</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(-14.52)</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(-14.85)</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(-16.12)</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(-16.10)</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(-10.43)</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(-10.68)</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(-8.13)</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extLst>
                  <a:ext uri="{0D108BD9-81ED-4DB2-BD59-A6C34878D82A}">
                    <a16:rowId xmlns:a16="http://schemas.microsoft.com/office/drawing/2014/main" val="3988178499"/>
                  </a:ext>
                </a:extLst>
              </a:tr>
              <a:tr h="169494">
                <a:tc>
                  <a:txBody>
                    <a:bodyPr/>
                    <a:lstStyle/>
                    <a:p>
                      <a:pPr>
                        <a:lnSpc>
                          <a:spcPct val="125000"/>
                        </a:lnSpc>
                        <a:spcAft>
                          <a:spcPts val="0"/>
                        </a:spcAft>
                      </a:pPr>
                      <a:r>
                        <a:rPr lang="en-US" altLang="zh-CN" sz="1000" kern="0" dirty="0">
                          <a:effectLst/>
                          <a:latin typeface="Times New Roman" panose="02020603050405020304" pitchFamily="18" charset="0"/>
                          <a:ea typeface="宋体" panose="02010600030101010101" pitchFamily="2" charset="-122"/>
                        </a:rPr>
                        <a:t>PY</a:t>
                      </a:r>
                      <a:endParaRPr lang="zh-CN" sz="1100" kern="100" dirty="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0.0000280</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0.0000262</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0.0000268</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0.0000308</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0.0000316</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-0.000011</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-0.000017</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-0.000018</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extLst>
                  <a:ext uri="{0D108BD9-81ED-4DB2-BD59-A6C34878D82A}">
                    <a16:rowId xmlns:a16="http://schemas.microsoft.com/office/drawing/2014/main" val="2879701688"/>
                  </a:ext>
                </a:extLst>
              </a:tr>
              <a:tr h="169494">
                <a:tc>
                  <a:txBody>
                    <a:bodyPr/>
                    <a:lstStyle/>
                    <a:p>
                      <a:pP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(17.03)</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(15.87)</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(16.25)</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(17.82)</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(18.17)</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(-4.74)</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(-7.09)</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(-7.59)</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extLst>
                  <a:ext uri="{0D108BD9-81ED-4DB2-BD59-A6C34878D82A}">
                    <a16:rowId xmlns:a16="http://schemas.microsoft.com/office/drawing/2014/main" val="3891076138"/>
                  </a:ext>
                </a:extLst>
              </a:tr>
              <a:tr h="169494">
                <a:tc>
                  <a:txBody>
                    <a:bodyPr/>
                    <a:lstStyle/>
                    <a:p>
                      <a:pPr>
                        <a:lnSpc>
                          <a:spcPct val="125000"/>
                        </a:lnSpc>
                        <a:spcAft>
                          <a:spcPts val="0"/>
                        </a:spcAft>
                      </a:pPr>
                      <a:r>
                        <a:rPr lang="en-US" sz="1000" kern="0" dirty="0">
                          <a:effectLst/>
                          <a:latin typeface="Times New Roman" panose="02020603050405020304" pitchFamily="18" charset="0"/>
                          <a:ea typeface="宋体" panose="02010600030101010101" pitchFamily="2" charset="-122"/>
                        </a:rPr>
                        <a:t>CI</a:t>
                      </a:r>
                      <a:endParaRPr lang="zh-CN" sz="1100" kern="100" dirty="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-0.00000</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-0.000001</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-0.000001</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-0.00000</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-0.000000</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-0.000000</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-0.0000003</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extLst>
                  <a:ext uri="{0D108BD9-81ED-4DB2-BD59-A6C34878D82A}">
                    <a16:rowId xmlns:a16="http://schemas.microsoft.com/office/drawing/2014/main" val="1471464046"/>
                  </a:ext>
                </a:extLst>
              </a:tr>
              <a:tr h="169494">
                <a:tc>
                  <a:txBody>
                    <a:bodyPr/>
                    <a:lstStyle/>
                    <a:p>
                      <a:pP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(-10.96)</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(-10.52)</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(-10.05)</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(-9.99)</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(-5.57)</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(-6.07)</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(-1.94)</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extLst>
                  <a:ext uri="{0D108BD9-81ED-4DB2-BD59-A6C34878D82A}">
                    <a16:rowId xmlns:a16="http://schemas.microsoft.com/office/drawing/2014/main" val="3845522912"/>
                  </a:ext>
                </a:extLst>
              </a:tr>
              <a:tr h="169494">
                <a:tc>
                  <a:txBody>
                    <a:bodyPr/>
                    <a:lstStyle/>
                    <a:p>
                      <a:pPr>
                        <a:lnSpc>
                          <a:spcPct val="125000"/>
                        </a:lnSpc>
                        <a:spcAft>
                          <a:spcPts val="0"/>
                        </a:spcAft>
                      </a:pPr>
                      <a:r>
                        <a:rPr lang="en-US" sz="1000" kern="0" dirty="0">
                          <a:effectLst/>
                          <a:latin typeface="Times New Roman" panose="02020603050405020304" pitchFamily="18" charset="0"/>
                          <a:ea typeface="宋体" panose="02010600030101010101" pitchFamily="2" charset="-122"/>
                        </a:rPr>
                        <a:t>A10</a:t>
                      </a:r>
                      <a:endParaRPr lang="zh-CN" sz="1100" kern="100" dirty="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0.0000029</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0.0000029</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0.0000029</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0.000003</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0.0000029</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0.0000029</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extLst>
                  <a:ext uri="{0D108BD9-81ED-4DB2-BD59-A6C34878D82A}">
                    <a16:rowId xmlns:a16="http://schemas.microsoft.com/office/drawing/2014/main" val="1772950573"/>
                  </a:ext>
                </a:extLst>
              </a:tr>
              <a:tr h="169494">
                <a:tc>
                  <a:txBody>
                    <a:bodyPr/>
                    <a:lstStyle/>
                    <a:p>
                      <a:pP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(18.22)</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(17.99)</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(18.00)</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(17.84)</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(17.80)</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(17.93)</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extLst>
                  <a:ext uri="{0D108BD9-81ED-4DB2-BD59-A6C34878D82A}">
                    <a16:rowId xmlns:a16="http://schemas.microsoft.com/office/drawing/2014/main" val="1907252469"/>
                  </a:ext>
                </a:extLst>
              </a:tr>
              <a:tr h="169494">
                <a:tc>
                  <a:txBody>
                    <a:bodyPr/>
                    <a:lstStyle/>
                    <a:p>
                      <a:pPr>
                        <a:lnSpc>
                          <a:spcPct val="125000"/>
                        </a:lnSpc>
                        <a:spcAft>
                          <a:spcPts val="0"/>
                        </a:spcAft>
                      </a:pPr>
                      <a:r>
                        <a:rPr lang="en-US" sz="1000" kern="0" dirty="0">
                          <a:effectLst/>
                          <a:latin typeface="Times New Roman" panose="02020603050405020304" pitchFamily="18" charset="0"/>
                          <a:ea typeface="宋体" panose="02010600030101010101" pitchFamily="2" charset="-122"/>
                        </a:rPr>
                        <a:t>TS</a:t>
                      </a:r>
                      <a:endParaRPr lang="zh-CN" sz="1100" kern="100" dirty="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-0.000052</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-0.000044</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-0.000048</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-0.000048</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-0.00005</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extLst>
                  <a:ext uri="{0D108BD9-81ED-4DB2-BD59-A6C34878D82A}">
                    <a16:rowId xmlns:a16="http://schemas.microsoft.com/office/drawing/2014/main" val="3773766129"/>
                  </a:ext>
                </a:extLst>
              </a:tr>
              <a:tr h="169494">
                <a:tc>
                  <a:txBody>
                    <a:bodyPr/>
                    <a:lstStyle/>
                    <a:p>
                      <a:pP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dirty="0">
                          <a:effectLst/>
                          <a:latin typeface="Times New Roman" panose="02020603050405020304" pitchFamily="18" charset="0"/>
                          <a:ea typeface="宋体" panose="02010600030101010101" pitchFamily="2" charset="-122"/>
                        </a:rPr>
                        <a:t> </a:t>
                      </a:r>
                      <a:endParaRPr lang="zh-CN" sz="1100" kern="100" dirty="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(-7.69)</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(-6.28)</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(-6.89)</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(-6.93)</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(-7.11)</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extLst>
                  <a:ext uri="{0D108BD9-81ED-4DB2-BD59-A6C34878D82A}">
                    <a16:rowId xmlns:a16="http://schemas.microsoft.com/office/drawing/2014/main" val="3594258772"/>
                  </a:ext>
                </a:extLst>
              </a:tr>
              <a:tr h="169494">
                <a:tc>
                  <a:txBody>
                    <a:bodyPr/>
                    <a:lstStyle/>
                    <a:p>
                      <a:pPr>
                        <a:lnSpc>
                          <a:spcPct val="125000"/>
                        </a:lnSpc>
                        <a:spcAft>
                          <a:spcPts val="0"/>
                        </a:spcAft>
                      </a:pPr>
                      <a:r>
                        <a:rPr lang="en-US" altLang="zh-CN" sz="1000" kern="0" dirty="0">
                          <a:effectLst/>
                          <a:latin typeface="Times New Roman" panose="02020603050405020304" pitchFamily="18" charset="0"/>
                          <a:ea typeface="宋体" panose="02010600030101010101" pitchFamily="2" charset="-122"/>
                        </a:rPr>
                        <a:t>RC</a:t>
                      </a:r>
                      <a:endParaRPr lang="zh-CN" sz="1100" kern="100" dirty="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-0.000218</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-0.000191</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-0.000241</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-0.000257</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extLst>
                  <a:ext uri="{0D108BD9-81ED-4DB2-BD59-A6C34878D82A}">
                    <a16:rowId xmlns:a16="http://schemas.microsoft.com/office/drawing/2014/main" val="3419034932"/>
                  </a:ext>
                </a:extLst>
              </a:tr>
              <a:tr h="169494">
                <a:tc>
                  <a:txBody>
                    <a:bodyPr/>
                    <a:lstStyle/>
                    <a:p>
                      <a:pP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(-4.10)</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(-3.60)</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(-4.52)</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(-4.82)</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extLst>
                  <a:ext uri="{0D108BD9-81ED-4DB2-BD59-A6C34878D82A}">
                    <a16:rowId xmlns:a16="http://schemas.microsoft.com/office/drawing/2014/main" val="1017066787"/>
                  </a:ext>
                </a:extLst>
              </a:tr>
              <a:tr h="169494">
                <a:tc>
                  <a:txBody>
                    <a:bodyPr/>
                    <a:lstStyle/>
                    <a:p>
                      <a:pPr>
                        <a:lnSpc>
                          <a:spcPct val="125000"/>
                        </a:lnSpc>
                        <a:spcAft>
                          <a:spcPts val="0"/>
                        </a:spcAft>
                      </a:pPr>
                      <a:r>
                        <a:rPr lang="en-US" altLang="zh-CN" sz="1000" kern="0" dirty="0">
                          <a:effectLst/>
                          <a:latin typeface="Times New Roman" panose="02020603050405020304" pitchFamily="18" charset="0"/>
                          <a:ea typeface="宋体" panose="02010600030101010101" pitchFamily="2" charset="-122"/>
                        </a:rPr>
                        <a:t>AA</a:t>
                      </a:r>
                      <a:endParaRPr lang="zh-CN" sz="1100" kern="100" dirty="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-0.000106</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-0.000109</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-0.000106</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extLst>
                  <a:ext uri="{0D108BD9-81ED-4DB2-BD59-A6C34878D82A}">
                    <a16:rowId xmlns:a16="http://schemas.microsoft.com/office/drawing/2014/main" val="1969556729"/>
                  </a:ext>
                </a:extLst>
              </a:tr>
              <a:tr h="169494">
                <a:tc>
                  <a:txBody>
                    <a:bodyPr/>
                    <a:lstStyle/>
                    <a:p>
                      <a:pP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(-29.12)</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(-29.84)</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(-28.78)</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extLst>
                  <a:ext uri="{0D108BD9-81ED-4DB2-BD59-A6C34878D82A}">
                    <a16:rowId xmlns:a16="http://schemas.microsoft.com/office/drawing/2014/main" val="1109878047"/>
                  </a:ext>
                </a:extLst>
              </a:tr>
              <a:tr h="169494">
                <a:tc>
                  <a:txBody>
                    <a:bodyPr/>
                    <a:lstStyle/>
                    <a:p>
                      <a:pPr>
                        <a:lnSpc>
                          <a:spcPct val="125000"/>
                        </a:lnSpc>
                        <a:spcAft>
                          <a:spcPts val="0"/>
                        </a:spcAft>
                      </a:pPr>
                      <a:r>
                        <a:rPr lang="en-US" altLang="zh-CN" sz="1000" kern="0" dirty="0">
                          <a:effectLst/>
                          <a:latin typeface="Times New Roman" panose="02020603050405020304" pitchFamily="18" charset="0"/>
                          <a:ea typeface="宋体" panose="02010600030101010101" pitchFamily="2" charset="-122"/>
                        </a:rPr>
                        <a:t>AP</a:t>
                      </a:r>
                      <a:endParaRPr lang="zh-CN" sz="1100" kern="100" dirty="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0.0000028</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0.0000088</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extLst>
                  <a:ext uri="{0D108BD9-81ED-4DB2-BD59-A6C34878D82A}">
                    <a16:rowId xmlns:a16="http://schemas.microsoft.com/office/drawing/2014/main" val="140254275"/>
                  </a:ext>
                </a:extLst>
              </a:tr>
              <a:tr h="169494">
                <a:tc>
                  <a:txBody>
                    <a:bodyPr/>
                    <a:lstStyle/>
                    <a:p>
                      <a:pP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(8.81)</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(17.68)</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extLst>
                  <a:ext uri="{0D108BD9-81ED-4DB2-BD59-A6C34878D82A}">
                    <a16:rowId xmlns:a16="http://schemas.microsoft.com/office/drawing/2014/main" val="3298603264"/>
                  </a:ext>
                </a:extLst>
              </a:tr>
              <a:tr h="169494">
                <a:tc>
                  <a:txBody>
                    <a:bodyPr/>
                    <a:lstStyle/>
                    <a:p>
                      <a:pPr>
                        <a:lnSpc>
                          <a:spcPct val="125000"/>
                        </a:lnSpc>
                        <a:spcAft>
                          <a:spcPts val="0"/>
                        </a:spcAft>
                      </a:pPr>
                      <a:r>
                        <a:rPr lang="en-US" altLang="zh-CN" sz="1000" kern="0" dirty="0">
                          <a:effectLst/>
                          <a:latin typeface="Times New Roman" panose="02020603050405020304" pitchFamily="18" charset="0"/>
                          <a:ea typeface="宋体" panose="02010600030101010101" pitchFamily="2" charset="-122"/>
                        </a:rPr>
                        <a:t>AC</a:t>
                      </a:r>
                      <a:endParaRPr lang="zh-CN" sz="1100" kern="100" dirty="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-8.96e-08</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extLst>
                  <a:ext uri="{0D108BD9-81ED-4DB2-BD59-A6C34878D82A}">
                    <a16:rowId xmlns:a16="http://schemas.microsoft.com/office/drawing/2014/main" val="1922217297"/>
                  </a:ext>
                </a:extLst>
              </a:tr>
              <a:tr h="169494">
                <a:tc>
                  <a:txBody>
                    <a:bodyPr/>
                    <a:lstStyle/>
                    <a:p>
                      <a:pP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(-15.70)</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extLst>
                  <a:ext uri="{0D108BD9-81ED-4DB2-BD59-A6C34878D82A}">
                    <a16:rowId xmlns:a16="http://schemas.microsoft.com/office/drawing/2014/main" val="2932289299"/>
                  </a:ext>
                </a:extLst>
              </a:tr>
              <a:tr h="169494">
                <a:tc>
                  <a:txBody>
                    <a:bodyPr/>
                    <a:lstStyle/>
                    <a:p>
                      <a:pPr>
                        <a:lnSpc>
                          <a:spcPct val="125000"/>
                        </a:lnSpc>
                        <a:spcAft>
                          <a:spcPts val="0"/>
                        </a:spcAft>
                      </a:pPr>
                      <a:r>
                        <a:rPr lang="en-US" sz="1000" kern="0">
                          <a:effectLst/>
                          <a:latin typeface="Times New Roman" panose="02020603050405020304" pitchFamily="18" charset="0"/>
                          <a:ea typeface="宋体" panose="02010600030101010101" pitchFamily="2" charset="-122"/>
                        </a:rPr>
                        <a:t>_cons</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-0.00179</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-0.0579</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-0.0543</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-0.0555</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-0.0633</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-0.0649</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0.0210</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0.0331</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0.0354</a:t>
                      </a:r>
                      <a:r>
                        <a:rPr lang="en-US" sz="1000" kern="0" baseline="30000">
                          <a:effectLst/>
                          <a:latin typeface="Times New Roman" panose="02020603050405020304" pitchFamily="18" charset="0"/>
                          <a:ea typeface="宋体" panose="02010600030101010101" pitchFamily="2" charset="-122"/>
                        </a:rPr>
                        <a:t>***</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extLst>
                  <a:ext uri="{0D108BD9-81ED-4DB2-BD59-A6C34878D82A}">
                    <a16:rowId xmlns:a16="http://schemas.microsoft.com/office/drawing/2014/main" val="946441530"/>
                  </a:ext>
                </a:extLst>
              </a:tr>
              <a:tr h="169494">
                <a:tc>
                  <a:txBody>
                    <a:bodyPr/>
                    <a:lstStyle/>
                    <a:p>
                      <a:pPr>
                        <a:lnSpc>
                          <a:spcPct val="125000"/>
                        </a:lnSpc>
                        <a:spcAft>
                          <a:spcPts val="0"/>
                        </a:spcAft>
                      </a:pPr>
                      <a:r>
                        <a:rPr lang="en-US" sz="1000" kern="0">
                          <a:effectLst/>
                          <a:latin typeface="Times New Roman" panose="02020603050405020304" pitchFamily="18" charset="0"/>
                          <a:ea typeface="宋体" panose="02010600030101010101" pitchFamily="2" charset="-122"/>
                        </a:rPr>
                        <a:t> </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(-86.84)</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(-17.57)</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(-16.39)</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(-16.78)</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(-18.29)</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(-18.64)</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(4.61)</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(6.95)</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(7.43)</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4337962"/>
                  </a:ext>
                </a:extLst>
              </a:tr>
              <a:tr h="169494">
                <a:tc>
                  <a:txBody>
                    <a:bodyPr/>
                    <a:lstStyle/>
                    <a:p>
                      <a:pPr>
                        <a:lnSpc>
                          <a:spcPct val="125000"/>
                        </a:lnSpc>
                        <a:spcAft>
                          <a:spcPts val="0"/>
                        </a:spcAft>
                      </a:pPr>
                      <a:r>
                        <a:rPr lang="en-US" sz="1000" i="1" kern="0">
                          <a:effectLst/>
                          <a:latin typeface="Times New Roman" panose="02020603050405020304" pitchFamily="18" charset="0"/>
                          <a:ea typeface="宋体" panose="02010600030101010101" pitchFamily="2" charset="-122"/>
                        </a:rPr>
                        <a:t>N</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361188</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361188</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361188</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361188</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361188</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361188</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361188</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361188</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361188</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15000675"/>
                  </a:ext>
                </a:extLst>
              </a:tr>
              <a:tr h="169494">
                <a:tc>
                  <a:txBody>
                    <a:bodyPr/>
                    <a:lstStyle/>
                    <a:p>
                      <a:pPr>
                        <a:lnSpc>
                          <a:spcPct val="125000"/>
                        </a:lnSpc>
                        <a:spcAft>
                          <a:spcPts val="0"/>
                        </a:spcAft>
                      </a:pPr>
                      <a:r>
                        <a:rPr lang="en-US" sz="1000" i="1" kern="0">
                          <a:effectLst/>
                          <a:latin typeface="Times New Roman" panose="02020603050405020304" pitchFamily="18" charset="0"/>
                          <a:ea typeface="宋体" panose="02010600030101010101" pitchFamily="2" charset="-122"/>
                        </a:rPr>
                        <a:t>R</a:t>
                      </a:r>
                      <a:r>
                        <a:rPr lang="en-US" sz="1000" kern="0" baseline="30000">
                          <a:effectLst/>
                          <a:latin typeface="Times New Roman" panose="02020603050405020304" pitchFamily="18" charset="0"/>
                          <a:ea typeface="宋体" panose="02010600030101010101" pitchFamily="2" charset="-122"/>
                        </a:rPr>
                        <a:t>2</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0.001</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0.001</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0.002</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0.003</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0.003</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0.003</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0.005</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0.005</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0.006</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a:noFill/>
                    </a:lnB>
                  </a:tcPr>
                </a:tc>
                <a:extLst>
                  <a:ext uri="{0D108BD9-81ED-4DB2-BD59-A6C34878D82A}">
                    <a16:rowId xmlns:a16="http://schemas.microsoft.com/office/drawing/2014/main" val="2694805328"/>
                  </a:ext>
                </a:extLst>
              </a:tr>
              <a:tr h="169494">
                <a:tc>
                  <a:txBody>
                    <a:bodyPr/>
                    <a:lstStyle/>
                    <a:p>
                      <a:pPr>
                        <a:lnSpc>
                          <a:spcPct val="125000"/>
                        </a:lnSpc>
                        <a:spcAft>
                          <a:spcPts val="0"/>
                        </a:spcAft>
                      </a:pPr>
                      <a:r>
                        <a:rPr lang="en-US" sz="1000" kern="0">
                          <a:effectLst/>
                          <a:latin typeface="Times New Roman" panose="02020603050405020304" pitchFamily="18" charset="0"/>
                          <a:ea typeface="宋体" panose="02010600030101010101" pitchFamily="2" charset="-122"/>
                        </a:rPr>
                        <a:t>adj. </a:t>
                      </a:r>
                      <a:r>
                        <a:rPr lang="en-US" sz="1000" i="1" kern="0">
                          <a:effectLst/>
                          <a:latin typeface="Times New Roman" panose="02020603050405020304" pitchFamily="18" charset="0"/>
                          <a:ea typeface="宋体" panose="02010600030101010101" pitchFamily="2" charset="-122"/>
                        </a:rPr>
                        <a:t>R</a:t>
                      </a:r>
                      <a:r>
                        <a:rPr lang="en-US" sz="1000" kern="0" baseline="30000">
                          <a:effectLst/>
                          <a:latin typeface="Times New Roman" panose="02020603050405020304" pitchFamily="18" charset="0"/>
                          <a:ea typeface="宋体" panose="02010600030101010101" pitchFamily="2" charset="-122"/>
                        </a:rPr>
                        <a:t>2</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0.001</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0.001</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0.002</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0.003</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0.003</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0.003</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0.005</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sz="1000" kern="0">
                          <a:effectLst/>
                          <a:latin typeface="Times New Roman" panose="02020603050405020304" pitchFamily="18" charset="0"/>
                          <a:ea typeface="宋体" panose="02010600030101010101" pitchFamily="2" charset="-122"/>
                        </a:rPr>
                        <a:t>0.005</a:t>
                      </a:r>
                      <a:endParaRPr lang="zh-CN" sz="1100" kern="10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sz="1000" kern="0" dirty="0">
                          <a:effectLst/>
                          <a:latin typeface="Times New Roman" panose="02020603050405020304" pitchFamily="18" charset="0"/>
                          <a:ea typeface="宋体" panose="02010600030101010101" pitchFamily="2" charset="-122"/>
                        </a:rPr>
                        <a:t>0.006</a:t>
                      </a:r>
                      <a:endParaRPr lang="zh-CN" sz="1100" kern="100" dirty="0">
                        <a:effectLst/>
                        <a:latin typeface="Times New Roman" panose="02020603050405020304" pitchFamily="18" charset="0"/>
                        <a:ea typeface="宋体" panose="02010600030101010101" pitchFamily="2" charset="-122"/>
                      </a:endParaRPr>
                    </a:p>
                  </a:txBody>
                  <a:tcPr marL="64117" marR="64117"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4402170"/>
                  </a:ext>
                </a:extLst>
              </a:tr>
            </a:tbl>
          </a:graphicData>
        </a:graphic>
      </p:graphicFrame>
    </p:spTree>
    <p:extLst>
      <p:ext uri="{BB962C8B-B14F-4D97-AF65-F5344CB8AC3E}">
        <p14:creationId xmlns:p14="http://schemas.microsoft.com/office/powerpoint/2010/main" val="4145792832"/>
      </p:ext>
    </p:extLst>
  </p:cSld>
  <p:clrMapOvr>
    <a:masterClrMapping/>
  </p:clrMapOvr>
</p:sld>
</file>

<file path=ppt/theme/theme1.xml><?xml version="1.0" encoding="utf-8"?>
<a:theme xmlns:a="http://schemas.openxmlformats.org/drawingml/2006/main" name="Office Theme">
  <a:themeElements>
    <a:clrScheme name="自定义 3">
      <a:dk1>
        <a:sysClr val="windowText" lastClr="000000"/>
      </a:dk1>
      <a:lt1>
        <a:sysClr val="window" lastClr="FFFFFF"/>
      </a:lt1>
      <a:dk2>
        <a:srgbClr val="632E62"/>
      </a:dk2>
      <a:lt2>
        <a:srgbClr val="EAE5EB"/>
      </a:lt2>
      <a:accent1>
        <a:srgbClr val="92278F"/>
      </a:accent1>
      <a:accent2>
        <a:srgbClr val="9B57D3"/>
      </a:accent2>
      <a:accent3>
        <a:srgbClr val="482CBC"/>
      </a:accent3>
      <a:accent4>
        <a:srgbClr val="665EB8"/>
      </a:accent4>
      <a:accent5>
        <a:srgbClr val="45A5ED"/>
      </a:accent5>
      <a:accent6>
        <a:srgbClr val="5982DB"/>
      </a:accent6>
      <a:hlink>
        <a:srgbClr val="0066FF"/>
      </a:hlink>
      <a:folHlink>
        <a:srgbClr val="6666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2388</TotalTime>
  <Words>1770</Words>
  <Application>Microsoft Office PowerPoint</Application>
  <PresentationFormat>全屏显示(4:3)</PresentationFormat>
  <Paragraphs>465</Paragraphs>
  <Slides>14</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14</vt:i4>
      </vt:variant>
    </vt:vector>
  </HeadingPairs>
  <TitlesOfParts>
    <vt:vector size="23" baseType="lpstr">
      <vt:lpstr>等线</vt:lpstr>
      <vt:lpstr>黑体</vt:lpstr>
      <vt:lpstr>宋体</vt:lpstr>
      <vt:lpstr>微软雅黑</vt:lpstr>
      <vt:lpstr>Arial</vt:lpstr>
      <vt:lpstr>Cambria Math</vt:lpstr>
      <vt:lpstr>Times New Roman</vt:lpstr>
      <vt:lpstr>Wingdings</vt:lpstr>
      <vt:lpstr>Office Theme</vt:lpstr>
      <vt:lpstr>Open-mentorship team is beneficial to disruptive ideas</vt:lpstr>
      <vt:lpstr>1. Introduction</vt:lpstr>
      <vt:lpstr>2. Definition</vt:lpstr>
      <vt:lpstr>3. Data and method</vt:lpstr>
      <vt:lpstr>3. Data and method</vt:lpstr>
      <vt:lpstr>3. Data and method</vt:lpstr>
      <vt:lpstr>4. Results</vt:lpstr>
      <vt:lpstr>4. Results</vt:lpstr>
      <vt:lpstr>4. Results</vt:lpstr>
      <vt:lpstr>4. Results</vt:lpstr>
      <vt:lpstr>4. Results</vt:lpstr>
      <vt:lpstr>5. Discussion</vt:lpstr>
      <vt:lpstr>6. Conclusions</vt:lpstr>
      <vt:lpstr>Thanks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ywj</dc:creator>
  <cp:lastModifiedBy>zheng bili</cp:lastModifiedBy>
  <cp:revision>59</cp:revision>
  <dcterms:created xsi:type="dcterms:W3CDTF">2022-07-18T11:22:10Z</dcterms:created>
  <dcterms:modified xsi:type="dcterms:W3CDTF">2024-05-24T15:44:35Z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2021-07-02T00:00:00Z</vt:filetime>
  </property>
  <property fmtid="{D5CDD505-2E9C-101B-9397-08002B2CF9AE}" pid="3" name="Creator">
    <vt:lpwstr>Microsoft® PowerPoint® 2016</vt:lpwstr>
  </property>
  <property fmtid="{D5CDD505-2E9C-101B-9397-08002B2CF9AE}" pid="4" name="LastSaved">
    <vt:filetime>2022-07-18T00:00:00Z</vt:filetime>
  </property>
</Properties>
</file>